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0" r:id="rId5"/>
    <p:sldId id="258" r:id="rId6"/>
    <p:sldId id="265" r:id="rId7"/>
    <p:sldId id="263" r:id="rId8"/>
    <p:sldId id="267" r:id="rId9"/>
    <p:sldId id="268" r:id="rId10"/>
    <p:sldId id="269" r:id="rId11"/>
    <p:sldId id="270" r:id="rId12"/>
    <p:sldId id="271" r:id="rId13"/>
    <p:sldId id="272"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6C7E"/>
    <a:srgbClr val="ECF4F8"/>
    <a:srgbClr val="AAD2E0"/>
    <a:srgbClr val="CFE1E7"/>
    <a:srgbClr val="DEEBF1"/>
    <a:srgbClr val="D0DFE6"/>
    <a:srgbClr val="ADCEE1"/>
    <a:srgbClr val="CBB9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E05989-8AF6-670D-2B51-83AA54D00B40}" v="521" dt="2025-04-02T12:57:21.9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53" autoAdjust="0"/>
    <p:restoredTop sz="96751" autoAdjust="0"/>
  </p:normalViewPr>
  <p:slideViewPr>
    <p:cSldViewPr snapToGrid="0">
      <p:cViewPr varScale="1">
        <p:scale>
          <a:sx n="116" d="100"/>
          <a:sy n="116" d="100"/>
        </p:scale>
        <p:origin x="48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3650-BEDB-8BF8-8CD8-322E9C97DF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v-SE"/>
          </a:p>
        </p:txBody>
      </p:sp>
      <p:sp>
        <p:nvSpPr>
          <p:cNvPr id="3" name="Subtitle 2">
            <a:extLst>
              <a:ext uri="{FF2B5EF4-FFF2-40B4-BE49-F238E27FC236}">
                <a16:creationId xmlns:a16="http://schemas.microsoft.com/office/drawing/2014/main" id="{51653F50-C359-44FC-DBE2-97359330AC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v-SE"/>
          </a:p>
        </p:txBody>
      </p:sp>
      <p:sp>
        <p:nvSpPr>
          <p:cNvPr id="4" name="Date Placeholder 3">
            <a:extLst>
              <a:ext uri="{FF2B5EF4-FFF2-40B4-BE49-F238E27FC236}">
                <a16:creationId xmlns:a16="http://schemas.microsoft.com/office/drawing/2014/main" id="{07B6417B-8529-0573-3B37-B1F0F39AFF7D}"/>
              </a:ext>
            </a:extLst>
          </p:cNvPr>
          <p:cNvSpPr>
            <a:spLocks noGrp="1"/>
          </p:cNvSpPr>
          <p:nvPr>
            <p:ph type="dt" sz="half" idx="10"/>
          </p:nvPr>
        </p:nvSpPr>
        <p:spPr/>
        <p:txBody>
          <a:bodyPr/>
          <a:lstStyle/>
          <a:p>
            <a:fld id="{B4DDDF15-213E-4FAC-9C3A-5F7219A8DD0E}" type="datetimeFigureOut">
              <a:rPr lang="sv-SE" smtClean="0"/>
              <a:t>2025-04-03</a:t>
            </a:fld>
            <a:endParaRPr lang="sv-SE"/>
          </a:p>
        </p:txBody>
      </p:sp>
      <p:sp>
        <p:nvSpPr>
          <p:cNvPr id="5" name="Footer Placeholder 4">
            <a:extLst>
              <a:ext uri="{FF2B5EF4-FFF2-40B4-BE49-F238E27FC236}">
                <a16:creationId xmlns:a16="http://schemas.microsoft.com/office/drawing/2014/main" id="{A57F75EB-1B2C-D2C2-0177-0AAF8DFA6057}"/>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A7F59EBA-F510-467B-7F4F-52FE1E7431F8}"/>
              </a:ext>
            </a:extLst>
          </p:cNvPr>
          <p:cNvSpPr>
            <a:spLocks noGrp="1"/>
          </p:cNvSpPr>
          <p:nvPr>
            <p:ph type="sldNum" sz="quarter" idx="12"/>
          </p:nvPr>
        </p:nvSpPr>
        <p:spPr/>
        <p:txBody>
          <a:bodyPr/>
          <a:lstStyle/>
          <a:p>
            <a:fld id="{EC69E27B-65C5-4079-8C1D-B3BAF48A5441}" type="slidenum">
              <a:rPr lang="sv-SE" smtClean="0"/>
              <a:t>‹#›</a:t>
            </a:fld>
            <a:endParaRPr lang="sv-SE"/>
          </a:p>
        </p:txBody>
      </p:sp>
    </p:spTree>
    <p:extLst>
      <p:ext uri="{BB962C8B-B14F-4D97-AF65-F5344CB8AC3E}">
        <p14:creationId xmlns:p14="http://schemas.microsoft.com/office/powerpoint/2010/main" val="2084737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9B870-28B2-94F5-BEBB-698D0F851EA5}"/>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F2ED5FCD-2B83-6CDA-AA1F-76F4C3FE6C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760AF62-7FDF-DB28-18A7-B4D2E07C87CF}"/>
              </a:ext>
            </a:extLst>
          </p:cNvPr>
          <p:cNvSpPr>
            <a:spLocks noGrp="1"/>
          </p:cNvSpPr>
          <p:nvPr>
            <p:ph type="dt" sz="half" idx="10"/>
          </p:nvPr>
        </p:nvSpPr>
        <p:spPr/>
        <p:txBody>
          <a:bodyPr/>
          <a:lstStyle/>
          <a:p>
            <a:fld id="{B4DDDF15-213E-4FAC-9C3A-5F7219A8DD0E}" type="datetimeFigureOut">
              <a:rPr lang="sv-SE" smtClean="0"/>
              <a:t>2025-04-03</a:t>
            </a:fld>
            <a:endParaRPr lang="sv-SE"/>
          </a:p>
        </p:txBody>
      </p:sp>
      <p:sp>
        <p:nvSpPr>
          <p:cNvPr id="5" name="Footer Placeholder 4">
            <a:extLst>
              <a:ext uri="{FF2B5EF4-FFF2-40B4-BE49-F238E27FC236}">
                <a16:creationId xmlns:a16="http://schemas.microsoft.com/office/drawing/2014/main" id="{C360CA2D-71BE-1914-8CDB-1AB2DAABA8BD}"/>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DDD7C09F-CB1E-921C-670F-5BB018E883A2}"/>
              </a:ext>
            </a:extLst>
          </p:cNvPr>
          <p:cNvSpPr>
            <a:spLocks noGrp="1"/>
          </p:cNvSpPr>
          <p:nvPr>
            <p:ph type="sldNum" sz="quarter" idx="12"/>
          </p:nvPr>
        </p:nvSpPr>
        <p:spPr/>
        <p:txBody>
          <a:bodyPr/>
          <a:lstStyle/>
          <a:p>
            <a:fld id="{EC69E27B-65C5-4079-8C1D-B3BAF48A5441}" type="slidenum">
              <a:rPr lang="sv-SE" smtClean="0"/>
              <a:t>‹#›</a:t>
            </a:fld>
            <a:endParaRPr lang="sv-SE"/>
          </a:p>
        </p:txBody>
      </p:sp>
    </p:spTree>
    <p:extLst>
      <p:ext uri="{BB962C8B-B14F-4D97-AF65-F5344CB8AC3E}">
        <p14:creationId xmlns:p14="http://schemas.microsoft.com/office/powerpoint/2010/main" val="4143907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443BCB-0943-D418-B281-C50B6E8DEAA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792E83C0-7184-C360-6AE2-AE362A558AE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7ED72E44-8E0D-8B24-23A2-726520B432F9}"/>
              </a:ext>
            </a:extLst>
          </p:cNvPr>
          <p:cNvSpPr>
            <a:spLocks noGrp="1"/>
          </p:cNvSpPr>
          <p:nvPr>
            <p:ph type="dt" sz="half" idx="10"/>
          </p:nvPr>
        </p:nvSpPr>
        <p:spPr/>
        <p:txBody>
          <a:bodyPr/>
          <a:lstStyle/>
          <a:p>
            <a:fld id="{B4DDDF15-213E-4FAC-9C3A-5F7219A8DD0E}" type="datetimeFigureOut">
              <a:rPr lang="sv-SE" smtClean="0"/>
              <a:t>2025-04-03</a:t>
            </a:fld>
            <a:endParaRPr lang="sv-SE"/>
          </a:p>
        </p:txBody>
      </p:sp>
      <p:sp>
        <p:nvSpPr>
          <p:cNvPr id="5" name="Footer Placeholder 4">
            <a:extLst>
              <a:ext uri="{FF2B5EF4-FFF2-40B4-BE49-F238E27FC236}">
                <a16:creationId xmlns:a16="http://schemas.microsoft.com/office/drawing/2014/main" id="{48210A7C-EDE9-00A3-C86B-DB9717A49141}"/>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488622D6-FD01-69CC-D667-CAF610CF277F}"/>
              </a:ext>
            </a:extLst>
          </p:cNvPr>
          <p:cNvSpPr>
            <a:spLocks noGrp="1"/>
          </p:cNvSpPr>
          <p:nvPr>
            <p:ph type="sldNum" sz="quarter" idx="12"/>
          </p:nvPr>
        </p:nvSpPr>
        <p:spPr/>
        <p:txBody>
          <a:bodyPr/>
          <a:lstStyle/>
          <a:p>
            <a:fld id="{EC69E27B-65C5-4079-8C1D-B3BAF48A5441}" type="slidenum">
              <a:rPr lang="sv-SE" smtClean="0"/>
              <a:t>‹#›</a:t>
            </a:fld>
            <a:endParaRPr lang="sv-SE"/>
          </a:p>
        </p:txBody>
      </p:sp>
    </p:spTree>
    <p:extLst>
      <p:ext uri="{BB962C8B-B14F-4D97-AF65-F5344CB8AC3E}">
        <p14:creationId xmlns:p14="http://schemas.microsoft.com/office/powerpoint/2010/main" val="164455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EC057-8F40-567C-E657-A37261EB88E8}"/>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50F251BC-A245-63BD-E72E-4D96FB399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30F6C43D-057E-69AE-F753-E8FF8154F5BD}"/>
              </a:ext>
            </a:extLst>
          </p:cNvPr>
          <p:cNvSpPr>
            <a:spLocks noGrp="1"/>
          </p:cNvSpPr>
          <p:nvPr>
            <p:ph type="dt" sz="half" idx="10"/>
          </p:nvPr>
        </p:nvSpPr>
        <p:spPr/>
        <p:txBody>
          <a:bodyPr/>
          <a:lstStyle/>
          <a:p>
            <a:fld id="{B4DDDF15-213E-4FAC-9C3A-5F7219A8DD0E}" type="datetimeFigureOut">
              <a:rPr lang="sv-SE" smtClean="0"/>
              <a:t>2025-04-03</a:t>
            </a:fld>
            <a:endParaRPr lang="sv-SE"/>
          </a:p>
        </p:txBody>
      </p:sp>
      <p:sp>
        <p:nvSpPr>
          <p:cNvPr id="5" name="Footer Placeholder 4">
            <a:extLst>
              <a:ext uri="{FF2B5EF4-FFF2-40B4-BE49-F238E27FC236}">
                <a16:creationId xmlns:a16="http://schemas.microsoft.com/office/drawing/2014/main" id="{1FF956EE-B6A0-6B01-4E01-C0010A049498}"/>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B3C76AB5-96CF-FB6D-0EF5-962B88A8A461}"/>
              </a:ext>
            </a:extLst>
          </p:cNvPr>
          <p:cNvSpPr>
            <a:spLocks noGrp="1"/>
          </p:cNvSpPr>
          <p:nvPr>
            <p:ph type="sldNum" sz="quarter" idx="12"/>
          </p:nvPr>
        </p:nvSpPr>
        <p:spPr/>
        <p:txBody>
          <a:bodyPr/>
          <a:lstStyle/>
          <a:p>
            <a:fld id="{EC69E27B-65C5-4079-8C1D-B3BAF48A5441}" type="slidenum">
              <a:rPr lang="sv-SE" smtClean="0"/>
              <a:t>‹#›</a:t>
            </a:fld>
            <a:endParaRPr lang="sv-SE"/>
          </a:p>
        </p:txBody>
      </p:sp>
    </p:spTree>
    <p:extLst>
      <p:ext uri="{BB962C8B-B14F-4D97-AF65-F5344CB8AC3E}">
        <p14:creationId xmlns:p14="http://schemas.microsoft.com/office/powerpoint/2010/main" val="2124166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EB613-E7DC-3BAF-1940-E00FD328310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v-SE"/>
          </a:p>
        </p:txBody>
      </p:sp>
      <p:sp>
        <p:nvSpPr>
          <p:cNvPr id="3" name="Text Placeholder 2">
            <a:extLst>
              <a:ext uri="{FF2B5EF4-FFF2-40B4-BE49-F238E27FC236}">
                <a16:creationId xmlns:a16="http://schemas.microsoft.com/office/drawing/2014/main" id="{539F2759-6FA0-6616-ED41-01DE121FA2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B2A19A-2C47-5B01-57EC-C7C9B60EEF13}"/>
              </a:ext>
            </a:extLst>
          </p:cNvPr>
          <p:cNvSpPr>
            <a:spLocks noGrp="1"/>
          </p:cNvSpPr>
          <p:nvPr>
            <p:ph type="dt" sz="half" idx="10"/>
          </p:nvPr>
        </p:nvSpPr>
        <p:spPr/>
        <p:txBody>
          <a:bodyPr/>
          <a:lstStyle/>
          <a:p>
            <a:fld id="{B4DDDF15-213E-4FAC-9C3A-5F7219A8DD0E}" type="datetimeFigureOut">
              <a:rPr lang="sv-SE" smtClean="0"/>
              <a:t>2025-04-03</a:t>
            </a:fld>
            <a:endParaRPr lang="sv-SE"/>
          </a:p>
        </p:txBody>
      </p:sp>
      <p:sp>
        <p:nvSpPr>
          <p:cNvPr id="5" name="Footer Placeholder 4">
            <a:extLst>
              <a:ext uri="{FF2B5EF4-FFF2-40B4-BE49-F238E27FC236}">
                <a16:creationId xmlns:a16="http://schemas.microsoft.com/office/drawing/2014/main" id="{23F3ADD8-39E5-DE6B-F9B9-D0A6D050B874}"/>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2B5F955-489C-AD67-3592-CBBFC357FCBC}"/>
              </a:ext>
            </a:extLst>
          </p:cNvPr>
          <p:cNvSpPr>
            <a:spLocks noGrp="1"/>
          </p:cNvSpPr>
          <p:nvPr>
            <p:ph type="sldNum" sz="quarter" idx="12"/>
          </p:nvPr>
        </p:nvSpPr>
        <p:spPr/>
        <p:txBody>
          <a:bodyPr/>
          <a:lstStyle/>
          <a:p>
            <a:fld id="{EC69E27B-65C5-4079-8C1D-B3BAF48A5441}" type="slidenum">
              <a:rPr lang="sv-SE" smtClean="0"/>
              <a:t>‹#›</a:t>
            </a:fld>
            <a:endParaRPr lang="sv-SE"/>
          </a:p>
        </p:txBody>
      </p:sp>
    </p:spTree>
    <p:extLst>
      <p:ext uri="{BB962C8B-B14F-4D97-AF65-F5344CB8AC3E}">
        <p14:creationId xmlns:p14="http://schemas.microsoft.com/office/powerpoint/2010/main" val="190607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5376-E663-4516-60ED-BC24B9505F29}"/>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B42CC951-D083-9D28-94CA-D0F705412D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Content Placeholder 3">
            <a:extLst>
              <a:ext uri="{FF2B5EF4-FFF2-40B4-BE49-F238E27FC236}">
                <a16:creationId xmlns:a16="http://schemas.microsoft.com/office/drawing/2014/main" id="{E3A0AE02-31AC-73EA-A3CD-4943217871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A8FCB37A-B7F6-4D82-AEC4-8B371E208FED}"/>
              </a:ext>
            </a:extLst>
          </p:cNvPr>
          <p:cNvSpPr>
            <a:spLocks noGrp="1"/>
          </p:cNvSpPr>
          <p:nvPr>
            <p:ph type="dt" sz="half" idx="10"/>
          </p:nvPr>
        </p:nvSpPr>
        <p:spPr/>
        <p:txBody>
          <a:bodyPr/>
          <a:lstStyle/>
          <a:p>
            <a:fld id="{B4DDDF15-213E-4FAC-9C3A-5F7219A8DD0E}" type="datetimeFigureOut">
              <a:rPr lang="sv-SE" smtClean="0"/>
              <a:t>2025-04-03</a:t>
            </a:fld>
            <a:endParaRPr lang="sv-SE"/>
          </a:p>
        </p:txBody>
      </p:sp>
      <p:sp>
        <p:nvSpPr>
          <p:cNvPr id="6" name="Footer Placeholder 5">
            <a:extLst>
              <a:ext uri="{FF2B5EF4-FFF2-40B4-BE49-F238E27FC236}">
                <a16:creationId xmlns:a16="http://schemas.microsoft.com/office/drawing/2014/main" id="{33C8E373-999C-1224-7824-94BB904C56DB}"/>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C8DA48F4-769F-ACD9-9F76-8297E4B541FB}"/>
              </a:ext>
            </a:extLst>
          </p:cNvPr>
          <p:cNvSpPr>
            <a:spLocks noGrp="1"/>
          </p:cNvSpPr>
          <p:nvPr>
            <p:ph type="sldNum" sz="quarter" idx="12"/>
          </p:nvPr>
        </p:nvSpPr>
        <p:spPr/>
        <p:txBody>
          <a:bodyPr/>
          <a:lstStyle/>
          <a:p>
            <a:fld id="{EC69E27B-65C5-4079-8C1D-B3BAF48A5441}" type="slidenum">
              <a:rPr lang="sv-SE" smtClean="0"/>
              <a:t>‹#›</a:t>
            </a:fld>
            <a:endParaRPr lang="sv-SE"/>
          </a:p>
        </p:txBody>
      </p:sp>
    </p:spTree>
    <p:extLst>
      <p:ext uri="{BB962C8B-B14F-4D97-AF65-F5344CB8AC3E}">
        <p14:creationId xmlns:p14="http://schemas.microsoft.com/office/powerpoint/2010/main" val="2671353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F6A3F-7813-8292-AC20-9CC89C2A42D5}"/>
              </a:ext>
            </a:extLst>
          </p:cNvPr>
          <p:cNvSpPr>
            <a:spLocks noGrp="1"/>
          </p:cNvSpPr>
          <p:nvPr>
            <p:ph type="title"/>
          </p:nvPr>
        </p:nvSpPr>
        <p:spPr>
          <a:xfrm>
            <a:off x="839788" y="365125"/>
            <a:ext cx="10515600" cy="1325563"/>
          </a:xfrm>
        </p:spPr>
        <p:txBody>
          <a:bodyPr/>
          <a:lstStyle/>
          <a:p>
            <a:r>
              <a:rPr lang="en-US"/>
              <a:t>Click to edit Master title style</a:t>
            </a:r>
            <a:endParaRPr lang="sv-SE"/>
          </a:p>
        </p:txBody>
      </p:sp>
      <p:sp>
        <p:nvSpPr>
          <p:cNvPr id="3" name="Text Placeholder 2">
            <a:extLst>
              <a:ext uri="{FF2B5EF4-FFF2-40B4-BE49-F238E27FC236}">
                <a16:creationId xmlns:a16="http://schemas.microsoft.com/office/drawing/2014/main" id="{A494479B-F60E-3B95-0127-409236AA42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504777-B2F1-402D-183C-6348E423B4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Text Placeholder 4">
            <a:extLst>
              <a:ext uri="{FF2B5EF4-FFF2-40B4-BE49-F238E27FC236}">
                <a16:creationId xmlns:a16="http://schemas.microsoft.com/office/drawing/2014/main" id="{B5E24527-BD67-347C-4DD8-FF3681E8FE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5642C0-8FA9-7130-E69B-416FD7AEC2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BB4AF57C-9D36-8C03-C2C2-587D32DA3982}"/>
              </a:ext>
            </a:extLst>
          </p:cNvPr>
          <p:cNvSpPr>
            <a:spLocks noGrp="1"/>
          </p:cNvSpPr>
          <p:nvPr>
            <p:ph type="dt" sz="half" idx="10"/>
          </p:nvPr>
        </p:nvSpPr>
        <p:spPr/>
        <p:txBody>
          <a:bodyPr/>
          <a:lstStyle/>
          <a:p>
            <a:fld id="{B4DDDF15-213E-4FAC-9C3A-5F7219A8DD0E}" type="datetimeFigureOut">
              <a:rPr lang="sv-SE" smtClean="0"/>
              <a:t>2025-04-03</a:t>
            </a:fld>
            <a:endParaRPr lang="sv-SE"/>
          </a:p>
        </p:txBody>
      </p:sp>
      <p:sp>
        <p:nvSpPr>
          <p:cNvPr id="8" name="Footer Placeholder 7">
            <a:extLst>
              <a:ext uri="{FF2B5EF4-FFF2-40B4-BE49-F238E27FC236}">
                <a16:creationId xmlns:a16="http://schemas.microsoft.com/office/drawing/2014/main" id="{35E4F1C7-616B-05EB-C013-7912102D3ECD}"/>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B0CBA9E6-7DB8-DF2C-0519-0DC85973EC9A}"/>
              </a:ext>
            </a:extLst>
          </p:cNvPr>
          <p:cNvSpPr>
            <a:spLocks noGrp="1"/>
          </p:cNvSpPr>
          <p:nvPr>
            <p:ph type="sldNum" sz="quarter" idx="12"/>
          </p:nvPr>
        </p:nvSpPr>
        <p:spPr/>
        <p:txBody>
          <a:bodyPr/>
          <a:lstStyle/>
          <a:p>
            <a:fld id="{EC69E27B-65C5-4079-8C1D-B3BAF48A5441}" type="slidenum">
              <a:rPr lang="sv-SE" smtClean="0"/>
              <a:t>‹#›</a:t>
            </a:fld>
            <a:endParaRPr lang="sv-SE"/>
          </a:p>
        </p:txBody>
      </p:sp>
    </p:spTree>
    <p:extLst>
      <p:ext uri="{BB962C8B-B14F-4D97-AF65-F5344CB8AC3E}">
        <p14:creationId xmlns:p14="http://schemas.microsoft.com/office/powerpoint/2010/main" val="9359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F6307-0889-ACF6-D5FF-640543494CEC}"/>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63ACBAE4-ED7B-7D8F-D76D-EBAF34FBAC62}"/>
              </a:ext>
            </a:extLst>
          </p:cNvPr>
          <p:cNvSpPr>
            <a:spLocks noGrp="1"/>
          </p:cNvSpPr>
          <p:nvPr>
            <p:ph type="dt" sz="half" idx="10"/>
          </p:nvPr>
        </p:nvSpPr>
        <p:spPr/>
        <p:txBody>
          <a:bodyPr/>
          <a:lstStyle/>
          <a:p>
            <a:fld id="{B4DDDF15-213E-4FAC-9C3A-5F7219A8DD0E}" type="datetimeFigureOut">
              <a:rPr lang="sv-SE" smtClean="0"/>
              <a:t>2025-04-03</a:t>
            </a:fld>
            <a:endParaRPr lang="sv-SE"/>
          </a:p>
        </p:txBody>
      </p:sp>
      <p:sp>
        <p:nvSpPr>
          <p:cNvPr id="4" name="Footer Placeholder 3">
            <a:extLst>
              <a:ext uri="{FF2B5EF4-FFF2-40B4-BE49-F238E27FC236}">
                <a16:creationId xmlns:a16="http://schemas.microsoft.com/office/drawing/2014/main" id="{399B24F7-8A01-D8B2-C996-A99FB654BD89}"/>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A751D0DC-5807-04A2-3A5B-675BB3E37A17}"/>
              </a:ext>
            </a:extLst>
          </p:cNvPr>
          <p:cNvSpPr>
            <a:spLocks noGrp="1"/>
          </p:cNvSpPr>
          <p:nvPr>
            <p:ph type="sldNum" sz="quarter" idx="12"/>
          </p:nvPr>
        </p:nvSpPr>
        <p:spPr/>
        <p:txBody>
          <a:bodyPr/>
          <a:lstStyle/>
          <a:p>
            <a:fld id="{EC69E27B-65C5-4079-8C1D-B3BAF48A5441}" type="slidenum">
              <a:rPr lang="sv-SE" smtClean="0"/>
              <a:t>‹#›</a:t>
            </a:fld>
            <a:endParaRPr lang="sv-SE"/>
          </a:p>
        </p:txBody>
      </p:sp>
    </p:spTree>
    <p:extLst>
      <p:ext uri="{BB962C8B-B14F-4D97-AF65-F5344CB8AC3E}">
        <p14:creationId xmlns:p14="http://schemas.microsoft.com/office/powerpoint/2010/main" val="1451214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464EC-570C-A44D-D858-129ABB6B05C1}"/>
              </a:ext>
            </a:extLst>
          </p:cNvPr>
          <p:cNvSpPr>
            <a:spLocks noGrp="1"/>
          </p:cNvSpPr>
          <p:nvPr>
            <p:ph type="dt" sz="half" idx="10"/>
          </p:nvPr>
        </p:nvSpPr>
        <p:spPr/>
        <p:txBody>
          <a:bodyPr/>
          <a:lstStyle/>
          <a:p>
            <a:fld id="{B4DDDF15-213E-4FAC-9C3A-5F7219A8DD0E}" type="datetimeFigureOut">
              <a:rPr lang="sv-SE" smtClean="0"/>
              <a:t>2025-04-03</a:t>
            </a:fld>
            <a:endParaRPr lang="sv-SE"/>
          </a:p>
        </p:txBody>
      </p:sp>
      <p:sp>
        <p:nvSpPr>
          <p:cNvPr id="3" name="Footer Placeholder 2">
            <a:extLst>
              <a:ext uri="{FF2B5EF4-FFF2-40B4-BE49-F238E27FC236}">
                <a16:creationId xmlns:a16="http://schemas.microsoft.com/office/drawing/2014/main" id="{DFEB4430-6A61-382E-9FA5-AD88F1E42FB0}"/>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E4CA6C14-14AD-4699-0C2F-A4881E272A60}"/>
              </a:ext>
            </a:extLst>
          </p:cNvPr>
          <p:cNvSpPr>
            <a:spLocks noGrp="1"/>
          </p:cNvSpPr>
          <p:nvPr>
            <p:ph type="sldNum" sz="quarter" idx="12"/>
          </p:nvPr>
        </p:nvSpPr>
        <p:spPr/>
        <p:txBody>
          <a:bodyPr/>
          <a:lstStyle/>
          <a:p>
            <a:fld id="{EC69E27B-65C5-4079-8C1D-B3BAF48A5441}" type="slidenum">
              <a:rPr lang="sv-SE" smtClean="0"/>
              <a:t>‹#›</a:t>
            </a:fld>
            <a:endParaRPr lang="sv-SE"/>
          </a:p>
        </p:txBody>
      </p:sp>
    </p:spTree>
    <p:extLst>
      <p:ext uri="{BB962C8B-B14F-4D97-AF65-F5344CB8AC3E}">
        <p14:creationId xmlns:p14="http://schemas.microsoft.com/office/powerpoint/2010/main" val="124065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94CEB-B315-A1CA-5FFA-FB901E71CB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3C410BCB-B4C0-AFC5-0323-DA0C63AD19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Text Placeholder 3">
            <a:extLst>
              <a:ext uri="{FF2B5EF4-FFF2-40B4-BE49-F238E27FC236}">
                <a16:creationId xmlns:a16="http://schemas.microsoft.com/office/drawing/2014/main" id="{A4100BDA-E7E0-3C12-9752-BD79B1425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25FC4A-AAC9-2285-9EC2-FAC6496E5F1E}"/>
              </a:ext>
            </a:extLst>
          </p:cNvPr>
          <p:cNvSpPr>
            <a:spLocks noGrp="1"/>
          </p:cNvSpPr>
          <p:nvPr>
            <p:ph type="dt" sz="half" idx="10"/>
          </p:nvPr>
        </p:nvSpPr>
        <p:spPr/>
        <p:txBody>
          <a:bodyPr/>
          <a:lstStyle/>
          <a:p>
            <a:fld id="{B4DDDF15-213E-4FAC-9C3A-5F7219A8DD0E}" type="datetimeFigureOut">
              <a:rPr lang="sv-SE" smtClean="0"/>
              <a:t>2025-04-03</a:t>
            </a:fld>
            <a:endParaRPr lang="sv-SE"/>
          </a:p>
        </p:txBody>
      </p:sp>
      <p:sp>
        <p:nvSpPr>
          <p:cNvPr id="6" name="Footer Placeholder 5">
            <a:extLst>
              <a:ext uri="{FF2B5EF4-FFF2-40B4-BE49-F238E27FC236}">
                <a16:creationId xmlns:a16="http://schemas.microsoft.com/office/drawing/2014/main" id="{24AB81D2-DA57-6675-9D13-A79449F86435}"/>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A2B86D1-18B5-914E-72FF-0EBFA5593E0F}"/>
              </a:ext>
            </a:extLst>
          </p:cNvPr>
          <p:cNvSpPr>
            <a:spLocks noGrp="1"/>
          </p:cNvSpPr>
          <p:nvPr>
            <p:ph type="sldNum" sz="quarter" idx="12"/>
          </p:nvPr>
        </p:nvSpPr>
        <p:spPr/>
        <p:txBody>
          <a:bodyPr/>
          <a:lstStyle/>
          <a:p>
            <a:fld id="{EC69E27B-65C5-4079-8C1D-B3BAF48A5441}" type="slidenum">
              <a:rPr lang="sv-SE" smtClean="0"/>
              <a:t>‹#›</a:t>
            </a:fld>
            <a:endParaRPr lang="sv-SE"/>
          </a:p>
        </p:txBody>
      </p:sp>
    </p:spTree>
    <p:extLst>
      <p:ext uri="{BB962C8B-B14F-4D97-AF65-F5344CB8AC3E}">
        <p14:creationId xmlns:p14="http://schemas.microsoft.com/office/powerpoint/2010/main" val="1947688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D4F0D-649B-2A12-9C47-3A71784ADC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D3FA3D98-B4B9-819A-2E59-05291EC611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0EEE9388-AE7A-F46A-0B9D-4B7D13A056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32470-D736-60DF-DDAA-0F4F01B8806A}"/>
              </a:ext>
            </a:extLst>
          </p:cNvPr>
          <p:cNvSpPr>
            <a:spLocks noGrp="1"/>
          </p:cNvSpPr>
          <p:nvPr>
            <p:ph type="dt" sz="half" idx="10"/>
          </p:nvPr>
        </p:nvSpPr>
        <p:spPr/>
        <p:txBody>
          <a:bodyPr/>
          <a:lstStyle/>
          <a:p>
            <a:fld id="{B4DDDF15-213E-4FAC-9C3A-5F7219A8DD0E}" type="datetimeFigureOut">
              <a:rPr lang="sv-SE" smtClean="0"/>
              <a:t>2025-04-03</a:t>
            </a:fld>
            <a:endParaRPr lang="sv-SE"/>
          </a:p>
        </p:txBody>
      </p:sp>
      <p:sp>
        <p:nvSpPr>
          <p:cNvPr id="6" name="Footer Placeholder 5">
            <a:extLst>
              <a:ext uri="{FF2B5EF4-FFF2-40B4-BE49-F238E27FC236}">
                <a16:creationId xmlns:a16="http://schemas.microsoft.com/office/drawing/2014/main" id="{486791F7-E0B0-85BD-61F3-75119F6BFE7F}"/>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417C9FC5-C0FD-198E-250E-A74906C2D7EB}"/>
              </a:ext>
            </a:extLst>
          </p:cNvPr>
          <p:cNvSpPr>
            <a:spLocks noGrp="1"/>
          </p:cNvSpPr>
          <p:nvPr>
            <p:ph type="sldNum" sz="quarter" idx="12"/>
          </p:nvPr>
        </p:nvSpPr>
        <p:spPr/>
        <p:txBody>
          <a:bodyPr/>
          <a:lstStyle/>
          <a:p>
            <a:fld id="{EC69E27B-65C5-4079-8C1D-B3BAF48A5441}" type="slidenum">
              <a:rPr lang="sv-SE" smtClean="0"/>
              <a:t>‹#›</a:t>
            </a:fld>
            <a:endParaRPr lang="sv-SE"/>
          </a:p>
        </p:txBody>
      </p:sp>
    </p:spTree>
    <p:extLst>
      <p:ext uri="{BB962C8B-B14F-4D97-AF65-F5344CB8AC3E}">
        <p14:creationId xmlns:p14="http://schemas.microsoft.com/office/powerpoint/2010/main" val="2822223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F731BA8-76E7-EADC-7250-3327989401F1}"/>
              </a:ext>
            </a:extLst>
          </p:cNvPr>
          <p:cNvGraphicFramePr>
            <a:graphicFrameLocks noChangeAspect="1"/>
          </p:cNvGraphicFramePr>
          <p:nvPr userDrawn="1">
            <p:custDataLst>
              <p:tags r:id="rId13"/>
            </p:custDataLst>
            <p:extLst>
              <p:ext uri="{D42A27DB-BD31-4B8C-83A1-F6EECF244321}">
                <p14:modId xmlns:p14="http://schemas.microsoft.com/office/powerpoint/2010/main" val="924345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5" imgH="405" progId="TCLayout.ActiveDocument.1">
                  <p:embed/>
                </p:oleObj>
              </mc:Choice>
              <mc:Fallback>
                <p:oleObj name="think-cell Slide" r:id="rId14" imgW="405" imgH="405" progId="TCLayout.ActiveDocument.1">
                  <p:embed/>
                  <p:pic>
                    <p:nvPicPr>
                      <p:cNvPr id="8" name="think-cell data - do not delete" hidden="1">
                        <a:extLst>
                          <a:ext uri="{FF2B5EF4-FFF2-40B4-BE49-F238E27FC236}">
                            <a16:creationId xmlns:a16="http://schemas.microsoft.com/office/drawing/2014/main" id="{4F731BA8-76E7-EADC-7250-3327989401F1}"/>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69766FD-8005-ADDE-D39E-6EA70D869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v-SE"/>
          </a:p>
        </p:txBody>
      </p:sp>
      <p:sp>
        <p:nvSpPr>
          <p:cNvPr id="3" name="Text Placeholder 2">
            <a:extLst>
              <a:ext uri="{FF2B5EF4-FFF2-40B4-BE49-F238E27FC236}">
                <a16:creationId xmlns:a16="http://schemas.microsoft.com/office/drawing/2014/main" id="{D5415A9B-2990-1A4F-2933-8EF08A58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37C44162-5B97-24D9-6275-7ED77FB030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4DDDF15-213E-4FAC-9C3A-5F7219A8DD0E}" type="datetimeFigureOut">
              <a:rPr lang="sv-SE" smtClean="0"/>
              <a:t>2025-04-03</a:t>
            </a:fld>
            <a:endParaRPr lang="sv-SE"/>
          </a:p>
        </p:txBody>
      </p:sp>
      <p:sp>
        <p:nvSpPr>
          <p:cNvPr id="5" name="Footer Placeholder 4">
            <a:extLst>
              <a:ext uri="{FF2B5EF4-FFF2-40B4-BE49-F238E27FC236}">
                <a16:creationId xmlns:a16="http://schemas.microsoft.com/office/drawing/2014/main" id="{179592EF-9313-C589-4E3D-5D7A6B34B3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Slide Number Placeholder 5">
            <a:extLst>
              <a:ext uri="{FF2B5EF4-FFF2-40B4-BE49-F238E27FC236}">
                <a16:creationId xmlns:a16="http://schemas.microsoft.com/office/drawing/2014/main" id="{ADD05D60-9C23-FC62-BDA1-CD5A5803F5B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C69E27B-65C5-4079-8C1D-B3BAF48A5441}" type="slidenum">
              <a:rPr lang="sv-SE" smtClean="0"/>
              <a:t>‹#›</a:t>
            </a:fld>
            <a:endParaRPr lang="sv-SE"/>
          </a:p>
        </p:txBody>
      </p:sp>
    </p:spTree>
    <p:extLst>
      <p:ext uri="{BB962C8B-B14F-4D97-AF65-F5344CB8AC3E}">
        <p14:creationId xmlns:p14="http://schemas.microsoft.com/office/powerpoint/2010/main" val="3630248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oleObject" Target="../embeddings/oleObject4.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6.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8.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9.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2A2F-6E64-64D3-0BA6-97600096ED5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0A166CCC-3CBE-F65F-E3D7-253211622B9F}"/>
              </a:ext>
            </a:extLst>
          </p:cNvPr>
          <p:cNvGraphicFramePr>
            <a:graphicFrameLocks noChangeAspect="1"/>
          </p:cNvGraphicFramePr>
          <p:nvPr>
            <p:custDataLst>
              <p:tags r:id="rId1"/>
            </p:custDataLst>
            <p:extLst>
              <p:ext uri="{D42A27DB-BD31-4B8C-83A1-F6EECF244321}">
                <p14:modId xmlns:p14="http://schemas.microsoft.com/office/powerpoint/2010/main" val="2532897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0A166CCC-3CBE-F65F-E3D7-253211622B9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6" name="Group 5">
            <a:extLst>
              <a:ext uri="{FF2B5EF4-FFF2-40B4-BE49-F238E27FC236}">
                <a16:creationId xmlns:a16="http://schemas.microsoft.com/office/drawing/2014/main" id="{66F86C58-AF6C-0A03-2807-40309D39CC5C}"/>
              </a:ext>
            </a:extLst>
          </p:cNvPr>
          <p:cNvGrpSpPr/>
          <p:nvPr/>
        </p:nvGrpSpPr>
        <p:grpSpPr>
          <a:xfrm>
            <a:off x="-4" y="-741"/>
            <a:ext cx="12192004" cy="6858741"/>
            <a:chOff x="-4" y="-741"/>
            <a:chExt cx="12192004" cy="6858741"/>
          </a:xfrm>
        </p:grpSpPr>
        <p:pic>
          <p:nvPicPr>
            <p:cNvPr id="4098" name="Picture 2" descr="1920x1080 Water Drop Closeup Macro 4k Laptop Full HD 1080P HD 4k ...">
              <a:extLst>
                <a:ext uri="{FF2B5EF4-FFF2-40B4-BE49-F238E27FC236}">
                  <a16:creationId xmlns:a16="http://schemas.microsoft.com/office/drawing/2014/main" id="{FE797D88-99EE-942F-6586-7AD915F38DF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24880"/>
            <a:stretch/>
          </p:blipFill>
          <p:spPr bwMode="auto">
            <a:xfrm>
              <a:off x="-4" y="1706269"/>
              <a:ext cx="12192000" cy="515173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1920x1080 Water Drop Closeup Macro 4k Laptop Full HD 1080P HD 4k ...">
              <a:extLst>
                <a:ext uri="{FF2B5EF4-FFF2-40B4-BE49-F238E27FC236}">
                  <a16:creationId xmlns:a16="http://schemas.microsoft.com/office/drawing/2014/main" id="{03284C3E-F3A7-EA7C-7783-7AA66B92C6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74999"/>
            <a:stretch/>
          </p:blipFill>
          <p:spPr bwMode="auto">
            <a:xfrm rot="10800000" flipH="1">
              <a:off x="0" y="-741"/>
              <a:ext cx="12192000" cy="1714563"/>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a:extLst>
              <a:ext uri="{FF2B5EF4-FFF2-40B4-BE49-F238E27FC236}">
                <a16:creationId xmlns:a16="http://schemas.microsoft.com/office/drawing/2014/main" id="{90B37B94-08D5-8955-B467-25E57A8016A7}"/>
              </a:ext>
            </a:extLst>
          </p:cNvPr>
          <p:cNvSpPr/>
          <p:nvPr/>
        </p:nvSpPr>
        <p:spPr>
          <a:xfrm>
            <a:off x="0" y="8083"/>
            <a:ext cx="12192000" cy="6858000"/>
          </a:xfrm>
          <a:prstGeom prst="rect">
            <a:avLst/>
          </a:prstGeom>
          <a:solidFill>
            <a:schemeClr val="tx2">
              <a:alpha val="71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18" name="Picture 17">
            <a:extLst>
              <a:ext uri="{FF2B5EF4-FFF2-40B4-BE49-F238E27FC236}">
                <a16:creationId xmlns:a16="http://schemas.microsoft.com/office/drawing/2014/main" id="{7A194CB2-3B6C-94CF-A5BA-CE6F7B080164}"/>
              </a:ext>
            </a:extLst>
          </p:cNvPr>
          <p:cNvPicPr>
            <a:picLocks noChangeAspect="1"/>
          </p:cNvPicPr>
          <p:nvPr/>
        </p:nvPicPr>
        <p:blipFill>
          <a:blip r:embed="rId6"/>
          <a:stretch>
            <a:fillRect/>
          </a:stretch>
        </p:blipFill>
        <p:spPr>
          <a:xfrm>
            <a:off x="116175" y="135355"/>
            <a:ext cx="1549552" cy="606347"/>
          </a:xfrm>
          <a:prstGeom prst="rect">
            <a:avLst/>
          </a:prstGeom>
        </p:spPr>
      </p:pic>
      <p:pic>
        <p:nvPicPr>
          <p:cNvPr id="31" name="Picture 30">
            <a:extLst>
              <a:ext uri="{FF2B5EF4-FFF2-40B4-BE49-F238E27FC236}">
                <a16:creationId xmlns:a16="http://schemas.microsoft.com/office/drawing/2014/main" id="{5B513DF6-1EB3-F0F3-7792-0E2EE31DB95A}"/>
              </a:ext>
            </a:extLst>
          </p:cNvPr>
          <p:cNvPicPr>
            <a:picLocks noChangeAspect="1"/>
          </p:cNvPicPr>
          <p:nvPr/>
        </p:nvPicPr>
        <p:blipFill>
          <a:blip r:embed="rId7"/>
          <a:stretch>
            <a:fillRect/>
          </a:stretch>
        </p:blipFill>
        <p:spPr>
          <a:xfrm>
            <a:off x="10702499" y="6351458"/>
            <a:ext cx="1280081" cy="227077"/>
          </a:xfrm>
          <a:prstGeom prst="rect">
            <a:avLst/>
          </a:prstGeom>
        </p:spPr>
      </p:pic>
      <p:sp>
        <p:nvSpPr>
          <p:cNvPr id="33" name="TextBox 32">
            <a:extLst>
              <a:ext uri="{FF2B5EF4-FFF2-40B4-BE49-F238E27FC236}">
                <a16:creationId xmlns:a16="http://schemas.microsoft.com/office/drawing/2014/main" id="{061C2E49-D1F5-F380-B63A-EB9F6D4472CF}"/>
              </a:ext>
            </a:extLst>
          </p:cNvPr>
          <p:cNvSpPr txBox="1"/>
          <p:nvPr/>
        </p:nvSpPr>
        <p:spPr>
          <a:xfrm>
            <a:off x="2911502" y="1870680"/>
            <a:ext cx="6368979" cy="1015663"/>
          </a:xfrm>
          <a:prstGeom prst="rect">
            <a:avLst/>
          </a:prstGeom>
          <a:noFill/>
        </p:spPr>
        <p:txBody>
          <a:bodyPr wrap="square" rtlCol="0">
            <a:spAutoFit/>
          </a:bodyPr>
          <a:lstStyle/>
          <a:p>
            <a:pPr algn="ctr"/>
            <a:r>
              <a:rPr lang="sv-SE" sz="6000" dirty="0">
                <a:solidFill>
                  <a:schemeClr val="bg1"/>
                </a:solidFill>
                <a:latin typeface="Consolas" panose="020B0609020204030204" pitchFamily="49" charset="0"/>
              </a:rPr>
              <a:t>NABC+M Model</a:t>
            </a:r>
          </a:p>
        </p:txBody>
      </p:sp>
      <p:sp>
        <p:nvSpPr>
          <p:cNvPr id="34" name="TextBox 33">
            <a:extLst>
              <a:ext uri="{FF2B5EF4-FFF2-40B4-BE49-F238E27FC236}">
                <a16:creationId xmlns:a16="http://schemas.microsoft.com/office/drawing/2014/main" id="{60B700AE-BFFB-DE30-4BC0-4C52A6AE7B5A}"/>
              </a:ext>
            </a:extLst>
          </p:cNvPr>
          <p:cNvSpPr txBox="1"/>
          <p:nvPr/>
        </p:nvSpPr>
        <p:spPr>
          <a:xfrm flipH="1">
            <a:off x="1309038" y="2858534"/>
            <a:ext cx="9573906" cy="369332"/>
          </a:xfrm>
          <a:prstGeom prst="rect">
            <a:avLst/>
          </a:prstGeom>
          <a:noFill/>
        </p:spPr>
        <p:txBody>
          <a:bodyPr wrap="square" rtlCol="0">
            <a:spAutoFit/>
          </a:bodyPr>
          <a:lstStyle/>
          <a:p>
            <a:pPr algn="ctr"/>
            <a:r>
              <a:rPr lang="en-US" i="1" dirty="0">
                <a:solidFill>
                  <a:schemeClr val="bg1"/>
                </a:solidFill>
                <a:latin typeface="Consolas" panose="020B0609020204030204" pitchFamily="49" charset="0"/>
              </a:rPr>
              <a:t>A Clear Framework for Defining and Communicating your Innovation</a:t>
            </a:r>
            <a:endParaRPr lang="sv-SE" i="1" dirty="0">
              <a:solidFill>
                <a:schemeClr val="bg1"/>
              </a:solidFill>
              <a:latin typeface="Consolas" panose="020B0609020204030204" pitchFamily="49" charset="0"/>
            </a:endParaRPr>
          </a:p>
        </p:txBody>
      </p:sp>
      <p:pic>
        <p:nvPicPr>
          <p:cNvPr id="8" name="Picture 7" descr="A logo for a company&#10;&#10;AI-generated content may be incorrect.">
            <a:extLst>
              <a:ext uri="{FF2B5EF4-FFF2-40B4-BE49-F238E27FC236}">
                <a16:creationId xmlns:a16="http://schemas.microsoft.com/office/drawing/2014/main" id="{9A40D359-EACB-15A1-C921-BD1FD4D6D4C0}"/>
              </a:ext>
            </a:extLst>
          </p:cNvPr>
          <p:cNvPicPr>
            <a:picLocks noChangeAspect="1"/>
          </p:cNvPicPr>
          <p:nvPr/>
        </p:nvPicPr>
        <p:blipFill>
          <a:blip r:embed="rId8"/>
          <a:stretch>
            <a:fillRect/>
          </a:stretch>
        </p:blipFill>
        <p:spPr>
          <a:xfrm>
            <a:off x="116409" y="6176841"/>
            <a:ext cx="866775" cy="581025"/>
          </a:xfrm>
          <a:prstGeom prst="rect">
            <a:avLst/>
          </a:prstGeom>
        </p:spPr>
      </p:pic>
    </p:spTree>
    <p:extLst>
      <p:ext uri="{BB962C8B-B14F-4D97-AF65-F5344CB8AC3E}">
        <p14:creationId xmlns:p14="http://schemas.microsoft.com/office/powerpoint/2010/main" val="320675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077A940-8E20-9EB6-1EAE-8055B1A1F4BC}"/>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57B0A81E-FB1F-09E3-A9FF-FDC71B0F812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27F68E59-708E-45AB-294D-48B5279FBAC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55D4E6D-8F56-8EA0-9909-D23493810F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11021916" y="6301211"/>
            <a:ext cx="974991" cy="380016"/>
          </a:xfrm>
          <a:prstGeom prst="rect">
            <a:avLst/>
          </a:prstGeom>
        </p:spPr>
      </p:pic>
      <p:sp>
        <p:nvSpPr>
          <p:cNvPr id="48" name="Rectangle 47">
            <a:extLst>
              <a:ext uri="{FF2B5EF4-FFF2-40B4-BE49-F238E27FC236}">
                <a16:creationId xmlns:a16="http://schemas.microsoft.com/office/drawing/2014/main" id="{3E3C72AA-B230-473F-24A6-1BE4A1883B85}"/>
              </a:ext>
            </a:extLst>
          </p:cNvPr>
          <p:cNvSpPr/>
          <p:nvPr/>
        </p:nvSpPr>
        <p:spPr>
          <a:xfrm>
            <a:off x="488951" y="236181"/>
            <a:ext cx="11222253" cy="651138"/>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z="1400" dirty="0">
              <a:solidFill>
                <a:schemeClr val="tx1"/>
              </a:solidFill>
              <a:latin typeface="Consolas" panose="020B0609020204030204" pitchFamily="49" charset="0"/>
            </a:endParaRPr>
          </a:p>
        </p:txBody>
      </p:sp>
      <p:sp>
        <p:nvSpPr>
          <p:cNvPr id="43" name="Rectangle 42">
            <a:extLst>
              <a:ext uri="{FF2B5EF4-FFF2-40B4-BE49-F238E27FC236}">
                <a16:creationId xmlns:a16="http://schemas.microsoft.com/office/drawing/2014/main" id="{41A0A2F0-6E37-BAC0-B974-639817799F84}"/>
              </a:ext>
            </a:extLst>
          </p:cNvPr>
          <p:cNvSpPr/>
          <p:nvPr/>
        </p:nvSpPr>
        <p:spPr>
          <a:xfrm>
            <a:off x="488220" y="1221610"/>
            <a:ext cx="11222253" cy="4681994"/>
          </a:xfrm>
          <a:prstGeom prst="rect">
            <a:avLst/>
          </a:prstGeom>
          <a:solidFill>
            <a:srgbClr val="ECF4F8"/>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sv-SE" sz="1000" dirty="0">
              <a:solidFill>
                <a:schemeClr val="tx1"/>
              </a:solidFill>
              <a:latin typeface="Consolas" panose="020B0609020204030204" pitchFamily="49" charset="0"/>
            </a:endParaRPr>
          </a:p>
        </p:txBody>
      </p:sp>
      <p:sp>
        <p:nvSpPr>
          <p:cNvPr id="38" name="Rectangle 37">
            <a:extLst>
              <a:ext uri="{FF2B5EF4-FFF2-40B4-BE49-F238E27FC236}">
                <a16:creationId xmlns:a16="http://schemas.microsoft.com/office/drawing/2014/main" id="{64FD53F9-C1B3-CE49-4001-822CD38B4C97}"/>
              </a:ext>
            </a:extLst>
          </p:cNvPr>
          <p:cNvSpPr/>
          <p:nvPr/>
        </p:nvSpPr>
        <p:spPr>
          <a:xfrm>
            <a:off x="488951" y="690891"/>
            <a:ext cx="11222253" cy="190168"/>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sv-SE" sz="1000">
              <a:solidFill>
                <a:schemeClr val="tx1"/>
              </a:solidFill>
              <a:latin typeface="Consolas"/>
            </a:endParaRPr>
          </a:p>
          <a:p>
            <a:endParaRPr lang="sv-SE" sz="1000">
              <a:solidFill>
                <a:schemeClr val="tx1"/>
              </a:solidFill>
              <a:latin typeface="Consolas"/>
            </a:endParaRPr>
          </a:p>
          <a:p>
            <a:endParaRPr lang="sv-SE" sz="1000" dirty="0">
              <a:solidFill>
                <a:schemeClr val="tx1"/>
              </a:solidFill>
              <a:latin typeface="Consolas"/>
            </a:endParaRPr>
          </a:p>
          <a:p>
            <a:r>
              <a:rPr lang="sv-SE" sz="1000" dirty="0">
                <a:solidFill>
                  <a:schemeClr val="tx1"/>
                </a:solidFill>
                <a:latin typeface="Consolas"/>
              </a:rPr>
              <a:t>Business </a:t>
            </a:r>
            <a:r>
              <a:rPr lang="sv-SE" sz="1000" dirty="0" err="1">
                <a:solidFill>
                  <a:schemeClr val="tx1"/>
                </a:solidFill>
                <a:latin typeface="Consolas"/>
              </a:rPr>
              <a:t>Perspective</a:t>
            </a:r>
            <a:endParaRPr lang="sv-SE" sz="1000" dirty="0">
              <a:solidFill>
                <a:schemeClr val="tx1"/>
              </a:solidFill>
              <a:latin typeface="Consolas"/>
            </a:endParaRPr>
          </a:p>
          <a:p>
            <a:endParaRPr lang="sv-SE" sz="1000" dirty="0">
              <a:solidFill>
                <a:schemeClr val="tx1"/>
              </a:solidFill>
              <a:latin typeface="Consolas"/>
            </a:endParaRPr>
          </a:p>
          <a:p>
            <a:endParaRPr lang="sv-SE" sz="1000" dirty="0">
              <a:solidFill>
                <a:schemeClr val="tx1"/>
              </a:solidFill>
              <a:latin typeface="Consolas"/>
            </a:endParaRPr>
          </a:p>
          <a:p>
            <a:endParaRPr lang="sv-SE" sz="1000" dirty="0">
              <a:solidFill>
                <a:schemeClr val="tx1"/>
              </a:solidFill>
              <a:latin typeface="Consolas"/>
            </a:endParaRPr>
          </a:p>
        </p:txBody>
      </p:sp>
      <p:sp>
        <p:nvSpPr>
          <p:cNvPr id="53" name="TextBox 52">
            <a:extLst>
              <a:ext uri="{FF2B5EF4-FFF2-40B4-BE49-F238E27FC236}">
                <a16:creationId xmlns:a16="http://schemas.microsoft.com/office/drawing/2014/main" id="{F4B1B183-BA0B-1127-5AAE-F9EA007C61C7}"/>
              </a:ext>
            </a:extLst>
          </p:cNvPr>
          <p:cNvSpPr txBox="1"/>
          <p:nvPr/>
        </p:nvSpPr>
        <p:spPr>
          <a:xfrm>
            <a:off x="7811584" y="335177"/>
            <a:ext cx="2141264" cy="261610"/>
          </a:xfrm>
          <a:prstGeom prst="rect">
            <a:avLst/>
          </a:prstGeom>
          <a:noFill/>
        </p:spPr>
        <p:txBody>
          <a:bodyPr wrap="square" lIns="91440" tIns="45720" rIns="91440" bIns="45720" anchor="t">
            <a:spAutoFit/>
          </a:bodyPr>
          <a:lstStyle/>
          <a:p>
            <a:r>
              <a:rPr lang="en-US" sz="1100" i="1" dirty="0">
                <a:latin typeface="Consolas"/>
              </a:rPr>
              <a:t>Company / Project:</a:t>
            </a:r>
          </a:p>
        </p:txBody>
      </p:sp>
      <p:sp>
        <p:nvSpPr>
          <p:cNvPr id="35" name="TextBox 34">
            <a:extLst>
              <a:ext uri="{FF2B5EF4-FFF2-40B4-BE49-F238E27FC236}">
                <a16:creationId xmlns:a16="http://schemas.microsoft.com/office/drawing/2014/main" id="{E1D082BA-0036-EF1E-4A4A-2A0ECD464350}"/>
              </a:ext>
            </a:extLst>
          </p:cNvPr>
          <p:cNvSpPr txBox="1"/>
          <p:nvPr/>
        </p:nvSpPr>
        <p:spPr>
          <a:xfrm>
            <a:off x="489163" y="238787"/>
            <a:ext cx="7172514" cy="461665"/>
          </a:xfrm>
          <a:prstGeom prst="rect">
            <a:avLst/>
          </a:prstGeom>
          <a:noFill/>
        </p:spPr>
        <p:txBody>
          <a:bodyPr wrap="square" lIns="91440" tIns="45720" rIns="91440" bIns="45720" anchor="t">
            <a:spAutoFit/>
          </a:bodyPr>
          <a:lstStyle/>
          <a:p>
            <a:r>
              <a:rPr lang="en-US" sz="2400" dirty="0">
                <a:latin typeface="Consolas"/>
              </a:rPr>
              <a:t>Market</a:t>
            </a:r>
            <a:endParaRPr lang="en-US" dirty="0"/>
          </a:p>
        </p:txBody>
      </p:sp>
    </p:spTree>
    <p:extLst>
      <p:ext uri="{BB962C8B-B14F-4D97-AF65-F5344CB8AC3E}">
        <p14:creationId xmlns:p14="http://schemas.microsoft.com/office/powerpoint/2010/main" val="265964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78F0415-A382-4972-54FA-1311E7CF9D60}"/>
              </a:ext>
            </a:extLst>
          </p:cNvPr>
          <p:cNvGraphicFramePr>
            <a:graphicFrameLocks noChangeAspect="1"/>
          </p:cNvGraphicFramePr>
          <p:nvPr>
            <p:custDataLst>
              <p:tags r:id="rId1"/>
            </p:custDataLst>
            <p:extLst>
              <p:ext uri="{D42A27DB-BD31-4B8C-83A1-F6EECF244321}">
                <p14:modId xmlns:p14="http://schemas.microsoft.com/office/powerpoint/2010/main" val="471510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778F0415-A382-4972-54FA-1311E7CF9D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1" name="Picture 50">
            <a:extLst>
              <a:ext uri="{FF2B5EF4-FFF2-40B4-BE49-F238E27FC236}">
                <a16:creationId xmlns:a16="http://schemas.microsoft.com/office/drawing/2014/main" id="{D62F9CA4-B061-1A44-FCA3-E04CBFD0289D}"/>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11021916" y="6301211"/>
            <a:ext cx="974991" cy="380016"/>
          </a:xfrm>
          <a:prstGeom prst="rect">
            <a:avLst/>
          </a:prstGeom>
        </p:spPr>
      </p:pic>
      <p:grpSp>
        <p:nvGrpSpPr>
          <p:cNvPr id="7" name="Group 6">
            <a:extLst>
              <a:ext uri="{FF2B5EF4-FFF2-40B4-BE49-F238E27FC236}">
                <a16:creationId xmlns:a16="http://schemas.microsoft.com/office/drawing/2014/main" id="{06965942-2306-9798-D56E-3FDD25231C84}"/>
              </a:ext>
            </a:extLst>
          </p:cNvPr>
          <p:cNvGrpSpPr/>
          <p:nvPr/>
        </p:nvGrpSpPr>
        <p:grpSpPr>
          <a:xfrm>
            <a:off x="0" y="0"/>
            <a:ext cx="12191999" cy="2451370"/>
            <a:chOff x="-2111251" y="-6295"/>
            <a:chExt cx="14303250" cy="3368341"/>
          </a:xfrm>
        </p:grpSpPr>
        <p:sp>
          <p:nvSpPr>
            <p:cNvPr id="6" name="Rectangle 5">
              <a:extLst>
                <a:ext uri="{FF2B5EF4-FFF2-40B4-BE49-F238E27FC236}">
                  <a16:creationId xmlns:a16="http://schemas.microsoft.com/office/drawing/2014/main" id="{DC4C98B1-4238-EF78-7AE0-B3C8C6990712}"/>
                </a:ext>
              </a:extLst>
            </p:cNvPr>
            <p:cNvSpPr/>
            <p:nvPr/>
          </p:nvSpPr>
          <p:spPr>
            <a:xfrm>
              <a:off x="-2111251" y="-6295"/>
              <a:ext cx="14303250" cy="3362045"/>
            </a:xfrm>
            <a:prstGeom prst="rect">
              <a:avLst/>
            </a:prstGeom>
            <a:solidFill>
              <a:srgbClr val="D0DF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5" name="Picture 4" descr="Close-up of water drops on a white background&#10;&#10;AI-generated content may be incorrect.">
              <a:extLst>
                <a:ext uri="{FF2B5EF4-FFF2-40B4-BE49-F238E27FC236}">
                  <a16:creationId xmlns:a16="http://schemas.microsoft.com/office/drawing/2014/main" id="{C05D5C2B-59F8-9AC2-0F1C-5D07C7A173CD}"/>
                </a:ext>
              </a:extLst>
            </p:cNvPr>
            <p:cNvPicPr>
              <a:picLocks noChangeAspect="1"/>
            </p:cNvPicPr>
            <p:nvPr/>
          </p:nvPicPr>
          <p:blipFill>
            <a:blip r:embed="rId7">
              <a:extLst>
                <a:ext uri="{28A0092B-C50C-407E-A947-70E740481C1C}">
                  <a14:useLocalDpi xmlns:a14="http://schemas.microsoft.com/office/drawing/2010/main" val="0"/>
                </a:ext>
              </a:extLst>
            </a:blip>
            <a:srcRect l="30972" t="1830" r="748" b="1276"/>
            <a:stretch/>
          </p:blipFill>
          <p:spPr>
            <a:xfrm>
              <a:off x="7109780" y="0"/>
              <a:ext cx="5082219" cy="3362046"/>
            </a:xfrm>
            <a:prstGeom prst="rect">
              <a:avLst/>
            </a:prstGeom>
          </p:spPr>
        </p:pic>
      </p:grpSp>
      <p:sp>
        <p:nvSpPr>
          <p:cNvPr id="53" name="TextBox 52">
            <a:extLst>
              <a:ext uri="{FF2B5EF4-FFF2-40B4-BE49-F238E27FC236}">
                <a16:creationId xmlns:a16="http://schemas.microsoft.com/office/drawing/2014/main" id="{A81F3AB9-E93F-717B-6362-D32EEF97C4DE}"/>
              </a:ext>
            </a:extLst>
          </p:cNvPr>
          <p:cNvSpPr txBox="1"/>
          <p:nvPr/>
        </p:nvSpPr>
        <p:spPr>
          <a:xfrm>
            <a:off x="589434" y="1223394"/>
            <a:ext cx="8214719" cy="400110"/>
          </a:xfrm>
          <a:prstGeom prst="rect">
            <a:avLst/>
          </a:prstGeom>
          <a:noFill/>
        </p:spPr>
        <p:txBody>
          <a:bodyPr wrap="square">
            <a:spAutoFit/>
          </a:bodyPr>
          <a:lstStyle/>
          <a:p>
            <a:r>
              <a:rPr lang="en-US" sz="2000" dirty="0">
                <a:latin typeface="Consolas" panose="020B0609020204030204" pitchFamily="49" charset="0"/>
              </a:rPr>
              <a:t>The NABC+M Model: Structuring Innovation Effectively</a:t>
            </a:r>
            <a:endParaRPr lang="sv-SE" sz="2000" dirty="0">
              <a:latin typeface="Consolas" panose="020B0609020204030204" pitchFamily="49" charset="0"/>
            </a:endParaRPr>
          </a:p>
        </p:txBody>
      </p:sp>
      <p:grpSp>
        <p:nvGrpSpPr>
          <p:cNvPr id="10" name="Group 9">
            <a:extLst>
              <a:ext uri="{FF2B5EF4-FFF2-40B4-BE49-F238E27FC236}">
                <a16:creationId xmlns:a16="http://schemas.microsoft.com/office/drawing/2014/main" id="{8489A0BE-4077-EB21-F997-6B4217E9814B}"/>
              </a:ext>
            </a:extLst>
          </p:cNvPr>
          <p:cNvGrpSpPr/>
          <p:nvPr/>
        </p:nvGrpSpPr>
        <p:grpSpPr>
          <a:xfrm>
            <a:off x="692254" y="3332521"/>
            <a:ext cx="10817157" cy="2094159"/>
            <a:chOff x="687420" y="2929302"/>
            <a:chExt cx="10817157" cy="2094159"/>
          </a:xfrm>
        </p:grpSpPr>
        <p:sp>
          <p:nvSpPr>
            <p:cNvPr id="2077" name="TextBox 2076">
              <a:extLst>
                <a:ext uri="{FF2B5EF4-FFF2-40B4-BE49-F238E27FC236}">
                  <a16:creationId xmlns:a16="http://schemas.microsoft.com/office/drawing/2014/main" id="{E7A90AC1-C12B-9F53-8EFE-E4F78459D0F1}"/>
                </a:ext>
              </a:extLst>
            </p:cNvPr>
            <p:cNvSpPr txBox="1"/>
            <p:nvPr/>
          </p:nvSpPr>
          <p:spPr>
            <a:xfrm>
              <a:off x="687420" y="2929302"/>
              <a:ext cx="2957209" cy="2092881"/>
            </a:xfrm>
            <a:prstGeom prst="rect">
              <a:avLst/>
            </a:prstGeom>
            <a:solidFill>
              <a:schemeClr val="bg1">
                <a:lumMod val="95000"/>
                <a:alpha val="50000"/>
              </a:schemeClr>
            </a:solidFill>
            <a:ln w="3175">
              <a:solidFill>
                <a:schemeClr val="tx2">
                  <a:lumMod val="90000"/>
                  <a:lumOff val="10000"/>
                  <a:alpha val="50000"/>
                </a:schemeClr>
              </a:solidFill>
            </a:ln>
          </p:spPr>
          <p:txBody>
            <a:bodyPr wrap="square" rtlCol="0">
              <a:spAutoFit/>
            </a:bodyPr>
            <a:lstStyle/>
            <a:p>
              <a:pPr algn="ctr"/>
              <a:endParaRPr lang="en-US" sz="1000" dirty="0">
                <a:latin typeface="Consolas" panose="020B0609020204030204" pitchFamily="49" charset="0"/>
              </a:endParaRPr>
            </a:p>
            <a:p>
              <a:r>
                <a:rPr lang="en-US" sz="1000" dirty="0">
                  <a:latin typeface="Consolas" panose="020B0609020204030204" pitchFamily="49" charset="0"/>
                </a:rPr>
                <a:t>The NABC model, developed by Stanford Research Institute International, is a structured approach to defining and evaluating innovations. It ensures that ideas are clear, compelling, and focused on real value. To enhance this framework for the Water Innovation Challenge, an additional element - Market Potential (M) - has been included.</a:t>
              </a:r>
            </a:p>
            <a:p>
              <a:pPr algn="ctr"/>
              <a:endParaRPr lang="en-US" sz="1000" dirty="0">
                <a:latin typeface="Consolas" panose="020B0609020204030204" pitchFamily="49" charset="0"/>
              </a:endParaRPr>
            </a:p>
            <a:p>
              <a:pPr algn="ctr"/>
              <a:endParaRPr lang="en-US" sz="1000" dirty="0">
                <a:latin typeface="Consolas" panose="020B0609020204030204" pitchFamily="49" charset="0"/>
              </a:endParaRPr>
            </a:p>
          </p:txBody>
        </p:sp>
        <p:sp>
          <p:nvSpPr>
            <p:cNvPr id="8" name="TextBox 7">
              <a:extLst>
                <a:ext uri="{FF2B5EF4-FFF2-40B4-BE49-F238E27FC236}">
                  <a16:creationId xmlns:a16="http://schemas.microsoft.com/office/drawing/2014/main" id="{C25A2E90-EA6E-EAE4-E859-1B57BECCDA94}"/>
                </a:ext>
              </a:extLst>
            </p:cNvPr>
            <p:cNvSpPr txBox="1"/>
            <p:nvPr/>
          </p:nvSpPr>
          <p:spPr>
            <a:xfrm>
              <a:off x="4617394" y="2929303"/>
              <a:ext cx="2957209" cy="2092881"/>
            </a:xfrm>
            <a:prstGeom prst="rect">
              <a:avLst/>
            </a:prstGeom>
            <a:solidFill>
              <a:schemeClr val="bg1">
                <a:lumMod val="95000"/>
                <a:alpha val="50000"/>
              </a:schemeClr>
            </a:solidFill>
            <a:ln w="3175">
              <a:solidFill>
                <a:schemeClr val="tx2">
                  <a:lumMod val="90000"/>
                  <a:lumOff val="10000"/>
                  <a:alpha val="50000"/>
                </a:schemeClr>
              </a:solidFill>
            </a:ln>
          </p:spPr>
          <p:txBody>
            <a:bodyPr wrap="square" rtlCol="0">
              <a:spAutoFit/>
            </a:bodyPr>
            <a:lstStyle/>
            <a:p>
              <a:pPr algn="ctr"/>
              <a:endParaRPr lang="en-US" sz="1000" dirty="0">
                <a:latin typeface="Consolas" panose="020B0609020204030204" pitchFamily="49" charset="0"/>
              </a:endParaRPr>
            </a:p>
            <a:p>
              <a:r>
                <a:rPr lang="en-US" sz="1000" dirty="0">
                  <a:latin typeface="Consolas" panose="020B0609020204030204" pitchFamily="49" charset="0"/>
                </a:rPr>
                <a:t>While the original NABC model focuses on Customer Needs (N), Unique Approaches (A), Competitive Advantages/Benefits (B), and Competition (C), the added Market Potential (M) emphasizes the business opportunity. It helps innovators articulate the size, scalability, and adoption potential of their idea, making it more actionable for stakeholders, investors, and decision-makers.</a:t>
              </a:r>
            </a:p>
          </p:txBody>
        </p:sp>
        <p:sp>
          <p:nvSpPr>
            <p:cNvPr id="9" name="TextBox 8">
              <a:extLst>
                <a:ext uri="{FF2B5EF4-FFF2-40B4-BE49-F238E27FC236}">
                  <a16:creationId xmlns:a16="http://schemas.microsoft.com/office/drawing/2014/main" id="{C4D57B4B-2BB6-E261-79A4-0AC9C01621D4}"/>
                </a:ext>
              </a:extLst>
            </p:cNvPr>
            <p:cNvSpPr txBox="1"/>
            <p:nvPr/>
          </p:nvSpPr>
          <p:spPr>
            <a:xfrm>
              <a:off x="8547368" y="2930580"/>
              <a:ext cx="2957209" cy="2092881"/>
            </a:xfrm>
            <a:prstGeom prst="rect">
              <a:avLst/>
            </a:prstGeom>
            <a:solidFill>
              <a:schemeClr val="bg1">
                <a:lumMod val="95000"/>
                <a:alpha val="50000"/>
              </a:schemeClr>
            </a:solidFill>
            <a:ln w="3175">
              <a:solidFill>
                <a:schemeClr val="tx2">
                  <a:lumMod val="90000"/>
                  <a:lumOff val="10000"/>
                  <a:alpha val="50000"/>
                </a:schemeClr>
              </a:solidFill>
            </a:ln>
          </p:spPr>
          <p:txBody>
            <a:bodyPr wrap="square" rtlCol="0">
              <a:spAutoFit/>
            </a:bodyPr>
            <a:lstStyle/>
            <a:p>
              <a:pPr algn="ctr"/>
              <a:endParaRPr lang="en-US" sz="1000" dirty="0">
                <a:latin typeface="Consolas" panose="020B0609020204030204" pitchFamily="49" charset="0"/>
              </a:endParaRPr>
            </a:p>
            <a:p>
              <a:r>
                <a:rPr lang="en-US" sz="1000" dirty="0">
                  <a:latin typeface="Consolas" panose="020B0609020204030204" pitchFamily="49" charset="0"/>
                </a:rPr>
                <a:t>Using NABC+M ensures that all submitted innovations follow a common structure, making them easier to compare, refine, and assess for real-world impact. You are encouraged to use this model in your submission to clearly communicate how your water innovation addresses a real need, stands out from alternatives, delivers value, and has the potential to scale.</a:t>
              </a:r>
            </a:p>
            <a:p>
              <a:endParaRPr lang="en-US" sz="1000" dirty="0">
                <a:latin typeface="Consolas" panose="020B0609020204030204" pitchFamily="49" charset="0"/>
              </a:endParaRPr>
            </a:p>
            <a:p>
              <a:pPr algn="ctr"/>
              <a:endParaRPr lang="sv-SE" sz="1000" dirty="0">
                <a:latin typeface="Consolas" panose="020B0609020204030204" pitchFamily="49" charset="0"/>
              </a:endParaRPr>
            </a:p>
          </p:txBody>
        </p:sp>
      </p:grpSp>
      <p:sp>
        <p:nvSpPr>
          <p:cNvPr id="12" name="TextBox 11">
            <a:extLst>
              <a:ext uri="{FF2B5EF4-FFF2-40B4-BE49-F238E27FC236}">
                <a16:creationId xmlns:a16="http://schemas.microsoft.com/office/drawing/2014/main" id="{37FE03F8-AE26-ABC1-D416-6ECCBB4A2AD8}"/>
              </a:ext>
            </a:extLst>
          </p:cNvPr>
          <p:cNvSpPr txBox="1"/>
          <p:nvPr/>
        </p:nvSpPr>
        <p:spPr>
          <a:xfrm>
            <a:off x="692254" y="2992466"/>
            <a:ext cx="1147056" cy="276999"/>
          </a:xfrm>
          <a:prstGeom prst="rect">
            <a:avLst/>
          </a:prstGeom>
          <a:noFill/>
        </p:spPr>
        <p:txBody>
          <a:bodyPr wrap="square">
            <a:spAutoFit/>
          </a:bodyPr>
          <a:lstStyle/>
          <a:p>
            <a:r>
              <a:rPr lang="en-US" sz="1200" dirty="0">
                <a:latin typeface="Consolas" panose="020B0609020204030204" pitchFamily="49" charset="0"/>
              </a:rPr>
              <a:t>What is it?</a:t>
            </a:r>
            <a:endParaRPr lang="sv-SE" sz="1200" dirty="0">
              <a:latin typeface="Consolas" panose="020B0609020204030204" pitchFamily="49" charset="0"/>
            </a:endParaRPr>
          </a:p>
        </p:txBody>
      </p:sp>
      <p:sp>
        <p:nvSpPr>
          <p:cNvPr id="13" name="TextBox 12">
            <a:extLst>
              <a:ext uri="{FF2B5EF4-FFF2-40B4-BE49-F238E27FC236}">
                <a16:creationId xmlns:a16="http://schemas.microsoft.com/office/drawing/2014/main" id="{9361C561-A5D2-DE4F-F4CD-3C8947E6417A}"/>
              </a:ext>
            </a:extLst>
          </p:cNvPr>
          <p:cNvSpPr txBox="1"/>
          <p:nvPr/>
        </p:nvSpPr>
        <p:spPr>
          <a:xfrm>
            <a:off x="4622228" y="2986837"/>
            <a:ext cx="2030820" cy="276999"/>
          </a:xfrm>
          <a:prstGeom prst="rect">
            <a:avLst/>
          </a:prstGeom>
          <a:noFill/>
        </p:spPr>
        <p:txBody>
          <a:bodyPr wrap="square">
            <a:spAutoFit/>
          </a:bodyPr>
          <a:lstStyle/>
          <a:p>
            <a:r>
              <a:rPr lang="en-US" sz="1200" dirty="0">
                <a:latin typeface="Consolas" panose="020B0609020204030204" pitchFamily="49" charset="0"/>
              </a:rPr>
              <a:t>What does it include?</a:t>
            </a:r>
            <a:endParaRPr lang="sv-SE" sz="1200" dirty="0">
              <a:latin typeface="Consolas" panose="020B0609020204030204" pitchFamily="49" charset="0"/>
            </a:endParaRPr>
          </a:p>
        </p:txBody>
      </p:sp>
      <p:sp>
        <p:nvSpPr>
          <p:cNvPr id="14" name="TextBox 13">
            <a:extLst>
              <a:ext uri="{FF2B5EF4-FFF2-40B4-BE49-F238E27FC236}">
                <a16:creationId xmlns:a16="http://schemas.microsoft.com/office/drawing/2014/main" id="{CBFB47ED-AE6D-4691-A3AB-07D978884242}"/>
              </a:ext>
            </a:extLst>
          </p:cNvPr>
          <p:cNvSpPr txBox="1"/>
          <p:nvPr/>
        </p:nvSpPr>
        <p:spPr>
          <a:xfrm>
            <a:off x="8552202" y="2986838"/>
            <a:ext cx="1147056" cy="276999"/>
          </a:xfrm>
          <a:prstGeom prst="rect">
            <a:avLst/>
          </a:prstGeom>
          <a:noFill/>
        </p:spPr>
        <p:txBody>
          <a:bodyPr wrap="square">
            <a:spAutoFit/>
          </a:bodyPr>
          <a:lstStyle/>
          <a:p>
            <a:r>
              <a:rPr lang="en-US" sz="1200" dirty="0">
                <a:latin typeface="Consolas" panose="020B0609020204030204" pitchFamily="49" charset="0"/>
              </a:rPr>
              <a:t>Why use it?</a:t>
            </a:r>
            <a:endParaRPr lang="sv-SE" sz="1200" dirty="0">
              <a:latin typeface="Consolas" panose="020B0609020204030204" pitchFamily="49" charset="0"/>
            </a:endParaRPr>
          </a:p>
        </p:txBody>
      </p:sp>
    </p:spTree>
    <p:extLst>
      <p:ext uri="{BB962C8B-B14F-4D97-AF65-F5344CB8AC3E}">
        <p14:creationId xmlns:p14="http://schemas.microsoft.com/office/powerpoint/2010/main" val="1319730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358AC3-8CF8-585A-5484-ED8817BBDE58}"/>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DB7E55D-EF11-D8C0-B2F0-E9AB582D35AE}"/>
              </a:ext>
            </a:extLst>
          </p:cNvPr>
          <p:cNvGraphicFramePr>
            <a:graphicFrameLocks noChangeAspect="1"/>
          </p:cNvGraphicFramePr>
          <p:nvPr>
            <p:custDataLst>
              <p:tags r:id="rId1"/>
            </p:custDataLst>
            <p:extLst>
              <p:ext uri="{D42A27DB-BD31-4B8C-83A1-F6EECF244321}">
                <p14:modId xmlns:p14="http://schemas.microsoft.com/office/powerpoint/2010/main" val="21168346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1DB7E55D-EF11-D8C0-B2F0-E9AB582D35A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18" name="Group 17">
            <a:extLst>
              <a:ext uri="{FF2B5EF4-FFF2-40B4-BE49-F238E27FC236}">
                <a16:creationId xmlns:a16="http://schemas.microsoft.com/office/drawing/2014/main" id="{3C0BC473-D6C5-0631-2333-BA20F4084910}"/>
              </a:ext>
            </a:extLst>
          </p:cNvPr>
          <p:cNvGrpSpPr/>
          <p:nvPr/>
        </p:nvGrpSpPr>
        <p:grpSpPr>
          <a:xfrm>
            <a:off x="0" y="0"/>
            <a:ext cx="12191999" cy="2447530"/>
            <a:chOff x="0" y="0"/>
            <a:chExt cx="12191999" cy="2447530"/>
          </a:xfrm>
        </p:grpSpPr>
        <p:sp>
          <p:nvSpPr>
            <p:cNvPr id="7" name="Rectangle 6">
              <a:extLst>
                <a:ext uri="{FF2B5EF4-FFF2-40B4-BE49-F238E27FC236}">
                  <a16:creationId xmlns:a16="http://schemas.microsoft.com/office/drawing/2014/main" id="{6FA56154-46A7-3A70-2B82-272B6960FD44}"/>
                </a:ext>
              </a:extLst>
            </p:cNvPr>
            <p:cNvSpPr/>
            <p:nvPr/>
          </p:nvSpPr>
          <p:spPr>
            <a:xfrm>
              <a:off x="0" y="0"/>
              <a:ext cx="12191999" cy="2446788"/>
            </a:xfrm>
            <a:prstGeom prst="rect">
              <a:avLst/>
            </a:prstGeom>
            <a:solidFill>
              <a:srgbClr val="DEEB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nvGrpSpPr>
            <p:cNvPr id="17" name="Group 16">
              <a:extLst>
                <a:ext uri="{FF2B5EF4-FFF2-40B4-BE49-F238E27FC236}">
                  <a16:creationId xmlns:a16="http://schemas.microsoft.com/office/drawing/2014/main" id="{50788BF1-F6CD-2ECA-DFD8-B4D8669333B4}"/>
                </a:ext>
              </a:extLst>
            </p:cNvPr>
            <p:cNvGrpSpPr/>
            <p:nvPr/>
          </p:nvGrpSpPr>
          <p:grpSpPr>
            <a:xfrm>
              <a:off x="7859948" y="0"/>
              <a:ext cx="4332051" cy="2447530"/>
              <a:chOff x="7859948" y="0"/>
              <a:chExt cx="4332051" cy="2447530"/>
            </a:xfrm>
          </p:grpSpPr>
          <p:pic>
            <p:nvPicPr>
              <p:cNvPr id="5" name="Picture 4" descr="A dropper dripping liquid into a glass dish&#10;&#10;AI-generated content may be incorrect.">
                <a:extLst>
                  <a:ext uri="{FF2B5EF4-FFF2-40B4-BE49-F238E27FC236}">
                    <a16:creationId xmlns:a16="http://schemas.microsoft.com/office/drawing/2014/main" id="{13628352-3BDB-5443-4E1F-1E3C45F892A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5847" l="9928" r="99278">
                            <a14:foregroundMark x1="80686" y1="7348" x2="80686" y2="7348"/>
                            <a14:foregroundMark x1="72383" y1="639" x2="81769" y2="13738"/>
                            <a14:foregroundMark x1="81769" y1="13738" x2="85379" y2="0"/>
                            <a14:foregroundMark x1="66787" y1="20128" x2="33935" y2="30351"/>
                            <a14:foregroundMark x1="33935" y1="30351" x2="23466" y2="39617"/>
                            <a14:foregroundMark x1="65343" y1="18530" x2="26901" y2="30391"/>
                            <a14:foregroundMark x1="25804" y1="30996" x2="18953" y2="42812"/>
                            <a14:foregroundMark x1="20036" y1="43450" x2="20036" y2="43450"/>
                            <a14:foregroundMark x1="17421" y1="52523" x2="16636" y2="57663"/>
                            <a14:foregroundMark x1="18953" y1="42492" x2="18564" y2="45037"/>
                            <a14:foregroundMark x1="18412" y1="42173" x2="17880" y2="44603"/>
                            <a14:foregroundMark x1="16789" y1="69774" x2="22924" y2="84665"/>
                            <a14:foregroundMark x1="19856" y1="73802" x2="35018" y2="87220"/>
                            <a14:foregroundMark x1="42238" y1="76677" x2="48917" y2="84665"/>
                            <a14:foregroundMark x1="31408" y1="87859" x2="44043" y2="93610"/>
                            <a14:foregroundMark x1="36282" y1="93291" x2="40072" y2="96166"/>
                            <a14:foregroundMark x1="79242" y1="93610" x2="79964" y2="96166"/>
                            <a14:foregroundMark x1="90253" y1="76997" x2="90253" y2="76997"/>
                            <a14:foregroundMark x1="90614" y1="75719" x2="90614" y2="75719"/>
                            <a14:foregroundMark x1="91877" y1="50479" x2="91877" y2="50479"/>
                            <a14:foregroundMark x1="90794" y1="62939" x2="91697" y2="59744"/>
                            <a14:foregroundMark x1="53069" y1="19169" x2="61552" y2="18530"/>
                            <a14:foregroundMark x1="37771" y1="25316" x2="37906" y2="25240"/>
                            <a14:foregroundMark x1="33802" y1="27547" x2="36549" y2="26003"/>
                            <a14:foregroundMark x1="27334" y1="31180" x2="31757" y2="28695"/>
                            <a14:foregroundMark x1="65343" y1="18211" x2="66968" y2="17891"/>
                            <a14:foregroundMark x1="82852" y1="27157" x2="86643" y2="27476"/>
                            <a14:foregroundMark x1="82491" y1="23003" x2="93321" y2="24601"/>
                            <a14:foregroundMark x1="81588" y1="19808" x2="94404" y2="19169"/>
                            <a14:foregroundMark x1="94404" y1="19169" x2="94946" y2="19489"/>
                            <a14:foregroundMark x1="81588" y1="18530" x2="96390" y2="16613"/>
                            <a14:foregroundMark x1="96390" y1="16613" x2="99278" y2="17572"/>
                            <a14:foregroundMark x1="97473" y1="51757" x2="95848" y2="86581"/>
                            <a14:foregroundMark x1="95848" y1="86581" x2="95848" y2="86581"/>
                            <a14:foregroundMark x1="15713" y1="70225" x2="15884" y2="72524"/>
                            <a14:foregroundMark x1="21119" y1="37700" x2="17324" y2="44250"/>
                            <a14:foregroundMark x1="18033" y1="44699" x2="24188" y2="33546"/>
                            <a14:foregroundMark x1="34800" y1="24301" x2="35413" y2="23778"/>
                            <a14:foregroundMark x1="27141" y1="30828" x2="32508" y2="26254"/>
                            <a14:foregroundMark x1="25451" y1="32268" x2="26167" y2="31658"/>
                            <a14:foregroundMark x1="46570" y1="19169" x2="62094" y2="15335"/>
                            <a14:foregroundMark x1="22744" y1="37061" x2="16772" y2="43899"/>
                            <a14:foregroundMark x1="15192" y1="70444" x2="15523" y2="72204"/>
                            <a14:foregroundMark x1="17148" y1="47284" x2="16245" y2="57827"/>
                            <a14:foregroundMark x1="16968" y1="49840" x2="15884" y2="56230"/>
                            <a14:foregroundMark x1="15884" y1="55911" x2="15704" y2="63898"/>
                            <a14:foregroundMark x1="15162" y1="58786" x2="15884" y2="61661"/>
                            <a14:foregroundMark x1="15523" y1="59105" x2="15523" y2="64217"/>
                            <a14:foregroundMark x1="16606" y1="48562" x2="15704" y2="54633"/>
                            <a14:foregroundMark x1="16787" y1="48562" x2="14801" y2="57827"/>
                            <a14:backgroundMark x1="31047" y1="18211" x2="62094" y2="7029"/>
                            <a14:backgroundMark x1="62094" y1="7029" x2="62094" y2="7029"/>
                            <a14:backgroundMark x1="37004" y1="21086" x2="42780" y2="19808"/>
                            <a14:backgroundMark x1="36101" y1="22045" x2="35018" y2="23003"/>
                            <a14:backgroundMark x1="26354" y1="29393" x2="25451" y2="30351"/>
                            <a14:backgroundMark x1="33213" y1="23962" x2="35199" y2="23003"/>
                            <a14:backgroundMark x1="13538" y1="43770" x2="13868" y2="48241"/>
                            <a14:backgroundMark x1="15884" y1="43131" x2="16787" y2="42492"/>
                            <a14:backgroundMark x1="16065" y1="43450" x2="15354" y2="46806"/>
                            <a14:backgroundMark x1="13930" y1="64217" x2="14801" y2="70607"/>
                          </a14:backgroundRemoval>
                        </a14:imgEffect>
                      </a14:imgLayer>
                    </a14:imgProps>
                  </a:ext>
                  <a:ext uri="{28A0092B-C50C-407E-A947-70E740481C1C}">
                    <a14:useLocalDpi xmlns:a14="http://schemas.microsoft.com/office/drawing/2010/main" val="0"/>
                  </a:ext>
                </a:extLst>
              </a:blip>
              <a:stretch>
                <a:fillRect/>
              </a:stretch>
            </p:blipFill>
            <p:spPr>
              <a:xfrm>
                <a:off x="7859948" y="0"/>
                <a:ext cx="4332051" cy="2447530"/>
              </a:xfrm>
              <a:prstGeom prst="rect">
                <a:avLst/>
              </a:prstGeom>
            </p:spPr>
          </p:pic>
          <p:sp>
            <p:nvSpPr>
              <p:cNvPr id="11" name="Freeform: Shape 10">
                <a:extLst>
                  <a:ext uri="{FF2B5EF4-FFF2-40B4-BE49-F238E27FC236}">
                    <a16:creationId xmlns:a16="http://schemas.microsoft.com/office/drawing/2014/main" id="{1CD57B79-30E2-B6D3-B716-4141545E1EC1}"/>
                  </a:ext>
                </a:extLst>
              </p:cNvPr>
              <p:cNvSpPr/>
              <p:nvPr/>
            </p:nvSpPr>
            <p:spPr>
              <a:xfrm>
                <a:off x="8866274" y="571074"/>
                <a:ext cx="539881" cy="249004"/>
              </a:xfrm>
              <a:custGeom>
                <a:avLst/>
                <a:gdLst>
                  <a:gd name="connsiteX0" fmla="*/ 0 w 539881"/>
                  <a:gd name="connsiteY0" fmla="*/ 249004 h 249004"/>
                  <a:gd name="connsiteX1" fmla="*/ 13100 w 539881"/>
                  <a:gd name="connsiteY1" fmla="*/ 246384 h 249004"/>
                  <a:gd name="connsiteX2" fmla="*/ 18340 w 539881"/>
                  <a:gd name="connsiteY2" fmla="*/ 238524 h 249004"/>
                  <a:gd name="connsiteX3" fmla="*/ 41921 w 539881"/>
                  <a:gd name="connsiteY3" fmla="*/ 220183 h 249004"/>
                  <a:gd name="connsiteX4" fmla="*/ 55021 w 539881"/>
                  <a:gd name="connsiteY4" fmla="*/ 212323 h 249004"/>
                  <a:gd name="connsiteX5" fmla="*/ 70741 w 539881"/>
                  <a:gd name="connsiteY5" fmla="*/ 201843 h 249004"/>
                  <a:gd name="connsiteX6" fmla="*/ 94322 w 539881"/>
                  <a:gd name="connsiteY6" fmla="*/ 193983 h 249004"/>
                  <a:gd name="connsiteX7" fmla="*/ 102182 w 539881"/>
                  <a:gd name="connsiteY7" fmla="*/ 191363 h 249004"/>
                  <a:gd name="connsiteX8" fmla="*/ 110042 w 539881"/>
                  <a:gd name="connsiteY8" fmla="*/ 186123 h 249004"/>
                  <a:gd name="connsiteX9" fmla="*/ 117903 w 539881"/>
                  <a:gd name="connsiteY9" fmla="*/ 183503 h 249004"/>
                  <a:gd name="connsiteX10" fmla="*/ 131003 w 539881"/>
                  <a:gd name="connsiteY10" fmla="*/ 178262 h 249004"/>
                  <a:gd name="connsiteX11" fmla="*/ 149343 w 539881"/>
                  <a:gd name="connsiteY11" fmla="*/ 173022 h 249004"/>
                  <a:gd name="connsiteX12" fmla="*/ 175544 w 539881"/>
                  <a:gd name="connsiteY12" fmla="*/ 167782 h 249004"/>
                  <a:gd name="connsiteX13" fmla="*/ 183404 w 539881"/>
                  <a:gd name="connsiteY13" fmla="*/ 162542 h 249004"/>
                  <a:gd name="connsiteX14" fmla="*/ 191264 w 539881"/>
                  <a:gd name="connsiteY14" fmla="*/ 159922 h 249004"/>
                  <a:gd name="connsiteX15" fmla="*/ 199124 w 539881"/>
                  <a:gd name="connsiteY15" fmla="*/ 152062 h 249004"/>
                  <a:gd name="connsiteX16" fmla="*/ 206984 w 539881"/>
                  <a:gd name="connsiteY16" fmla="*/ 146822 h 249004"/>
                  <a:gd name="connsiteX17" fmla="*/ 233185 w 539881"/>
                  <a:gd name="connsiteY17" fmla="*/ 141582 h 249004"/>
                  <a:gd name="connsiteX18" fmla="*/ 238425 w 539881"/>
                  <a:gd name="connsiteY18" fmla="*/ 136341 h 249004"/>
                  <a:gd name="connsiteX19" fmla="*/ 267246 w 539881"/>
                  <a:gd name="connsiteY19" fmla="*/ 123241 h 249004"/>
                  <a:gd name="connsiteX20" fmla="*/ 282966 w 539881"/>
                  <a:gd name="connsiteY20" fmla="*/ 118001 h 249004"/>
                  <a:gd name="connsiteX21" fmla="*/ 298686 w 539881"/>
                  <a:gd name="connsiteY21" fmla="*/ 110141 h 249004"/>
                  <a:gd name="connsiteX22" fmla="*/ 311787 w 539881"/>
                  <a:gd name="connsiteY22" fmla="*/ 102281 h 249004"/>
                  <a:gd name="connsiteX23" fmla="*/ 348468 w 539881"/>
                  <a:gd name="connsiteY23" fmla="*/ 89180 h 249004"/>
                  <a:gd name="connsiteX24" fmla="*/ 369428 w 539881"/>
                  <a:gd name="connsiteY24" fmla="*/ 78700 h 249004"/>
                  <a:gd name="connsiteX25" fmla="*/ 377288 w 539881"/>
                  <a:gd name="connsiteY25" fmla="*/ 73460 h 249004"/>
                  <a:gd name="connsiteX26" fmla="*/ 398249 w 539881"/>
                  <a:gd name="connsiteY26" fmla="*/ 68220 h 249004"/>
                  <a:gd name="connsiteX27" fmla="*/ 413969 w 539881"/>
                  <a:gd name="connsiteY27" fmla="*/ 62980 h 249004"/>
                  <a:gd name="connsiteX28" fmla="*/ 421829 w 539881"/>
                  <a:gd name="connsiteY28" fmla="*/ 60360 h 249004"/>
                  <a:gd name="connsiteX29" fmla="*/ 437549 w 539881"/>
                  <a:gd name="connsiteY29" fmla="*/ 52500 h 249004"/>
                  <a:gd name="connsiteX30" fmla="*/ 450650 w 539881"/>
                  <a:gd name="connsiteY30" fmla="*/ 47260 h 249004"/>
                  <a:gd name="connsiteX31" fmla="*/ 458510 w 539881"/>
                  <a:gd name="connsiteY31" fmla="*/ 44639 h 249004"/>
                  <a:gd name="connsiteX32" fmla="*/ 468990 w 539881"/>
                  <a:gd name="connsiteY32" fmla="*/ 39399 h 249004"/>
                  <a:gd name="connsiteX33" fmla="*/ 476850 w 539881"/>
                  <a:gd name="connsiteY33" fmla="*/ 34159 h 249004"/>
                  <a:gd name="connsiteX34" fmla="*/ 487331 w 539881"/>
                  <a:gd name="connsiteY34" fmla="*/ 31539 h 249004"/>
                  <a:gd name="connsiteX35" fmla="*/ 497811 w 539881"/>
                  <a:gd name="connsiteY35" fmla="*/ 26299 h 249004"/>
                  <a:gd name="connsiteX36" fmla="*/ 534492 w 539881"/>
                  <a:gd name="connsiteY36" fmla="*/ 13199 h 249004"/>
                  <a:gd name="connsiteX37" fmla="*/ 534492 w 539881"/>
                  <a:gd name="connsiteY37" fmla="*/ 98 h 249004"/>
                  <a:gd name="connsiteX38" fmla="*/ 526631 w 539881"/>
                  <a:gd name="connsiteY38" fmla="*/ 2719 h 249004"/>
                  <a:gd name="connsiteX39" fmla="*/ 510911 w 539881"/>
                  <a:gd name="connsiteY39" fmla="*/ 13199 h 249004"/>
                  <a:gd name="connsiteX40" fmla="*/ 500431 w 539881"/>
                  <a:gd name="connsiteY40" fmla="*/ 15819 h 249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39881" h="249004">
                    <a:moveTo>
                      <a:pt x="0" y="249004"/>
                    </a:moveTo>
                    <a:cubicBezTo>
                      <a:pt x="4367" y="248131"/>
                      <a:pt x="9234" y="248593"/>
                      <a:pt x="13100" y="246384"/>
                    </a:cubicBezTo>
                    <a:cubicBezTo>
                      <a:pt x="15834" y="244822"/>
                      <a:pt x="16324" y="240943"/>
                      <a:pt x="18340" y="238524"/>
                    </a:cubicBezTo>
                    <a:cubicBezTo>
                      <a:pt x="25689" y="229705"/>
                      <a:pt x="31555" y="226779"/>
                      <a:pt x="41921" y="220183"/>
                    </a:cubicBezTo>
                    <a:cubicBezTo>
                      <a:pt x="46217" y="217449"/>
                      <a:pt x="50784" y="215148"/>
                      <a:pt x="55021" y="212323"/>
                    </a:cubicBezTo>
                    <a:cubicBezTo>
                      <a:pt x="60261" y="208830"/>
                      <a:pt x="64766" y="203834"/>
                      <a:pt x="70741" y="201843"/>
                    </a:cubicBezTo>
                    <a:lnTo>
                      <a:pt x="94322" y="193983"/>
                    </a:lnTo>
                    <a:cubicBezTo>
                      <a:pt x="96942" y="193110"/>
                      <a:pt x="99884" y="192895"/>
                      <a:pt x="102182" y="191363"/>
                    </a:cubicBezTo>
                    <a:cubicBezTo>
                      <a:pt x="104802" y="189616"/>
                      <a:pt x="107226" y="187531"/>
                      <a:pt x="110042" y="186123"/>
                    </a:cubicBezTo>
                    <a:cubicBezTo>
                      <a:pt x="112512" y="184888"/>
                      <a:pt x="115317" y="184473"/>
                      <a:pt x="117903" y="183503"/>
                    </a:cubicBezTo>
                    <a:cubicBezTo>
                      <a:pt x="122307" y="181851"/>
                      <a:pt x="126599" y="179914"/>
                      <a:pt x="131003" y="178262"/>
                    </a:cubicBezTo>
                    <a:cubicBezTo>
                      <a:pt x="137111" y="175971"/>
                      <a:pt x="142922" y="174398"/>
                      <a:pt x="149343" y="173022"/>
                    </a:cubicBezTo>
                    <a:cubicBezTo>
                      <a:pt x="158052" y="171156"/>
                      <a:pt x="175544" y="167782"/>
                      <a:pt x="175544" y="167782"/>
                    </a:cubicBezTo>
                    <a:cubicBezTo>
                      <a:pt x="178164" y="166035"/>
                      <a:pt x="180588" y="163950"/>
                      <a:pt x="183404" y="162542"/>
                    </a:cubicBezTo>
                    <a:cubicBezTo>
                      <a:pt x="185874" y="161307"/>
                      <a:pt x="188966" y="161454"/>
                      <a:pt x="191264" y="159922"/>
                    </a:cubicBezTo>
                    <a:cubicBezTo>
                      <a:pt x="194347" y="157867"/>
                      <a:pt x="196278" y="154434"/>
                      <a:pt x="199124" y="152062"/>
                    </a:cubicBezTo>
                    <a:cubicBezTo>
                      <a:pt x="201543" y="150046"/>
                      <a:pt x="204168" y="148230"/>
                      <a:pt x="206984" y="146822"/>
                    </a:cubicBezTo>
                    <a:cubicBezTo>
                      <a:pt x="214300" y="143164"/>
                      <a:pt x="226428" y="142547"/>
                      <a:pt x="233185" y="141582"/>
                    </a:cubicBezTo>
                    <a:cubicBezTo>
                      <a:pt x="234932" y="139835"/>
                      <a:pt x="236330" y="137650"/>
                      <a:pt x="238425" y="136341"/>
                    </a:cubicBezTo>
                    <a:cubicBezTo>
                      <a:pt x="245609" y="131850"/>
                      <a:pt x="258935" y="126263"/>
                      <a:pt x="267246" y="123241"/>
                    </a:cubicBezTo>
                    <a:cubicBezTo>
                      <a:pt x="272437" y="121353"/>
                      <a:pt x="278370" y="121065"/>
                      <a:pt x="282966" y="118001"/>
                    </a:cubicBezTo>
                    <a:cubicBezTo>
                      <a:pt x="305488" y="102986"/>
                      <a:pt x="276995" y="120986"/>
                      <a:pt x="298686" y="110141"/>
                    </a:cubicBezTo>
                    <a:cubicBezTo>
                      <a:pt x="303241" y="107864"/>
                      <a:pt x="307172" y="104435"/>
                      <a:pt x="311787" y="102281"/>
                    </a:cubicBezTo>
                    <a:cubicBezTo>
                      <a:pt x="332245" y="92734"/>
                      <a:pt x="332340" y="93212"/>
                      <a:pt x="348468" y="89180"/>
                    </a:cubicBezTo>
                    <a:cubicBezTo>
                      <a:pt x="371743" y="71724"/>
                      <a:pt x="346536" y="88511"/>
                      <a:pt x="369428" y="78700"/>
                    </a:cubicBezTo>
                    <a:cubicBezTo>
                      <a:pt x="372322" y="77460"/>
                      <a:pt x="374329" y="74536"/>
                      <a:pt x="377288" y="73460"/>
                    </a:cubicBezTo>
                    <a:cubicBezTo>
                      <a:pt x="384056" y="70999"/>
                      <a:pt x="391324" y="70198"/>
                      <a:pt x="398249" y="68220"/>
                    </a:cubicBezTo>
                    <a:cubicBezTo>
                      <a:pt x="403560" y="66703"/>
                      <a:pt x="408729" y="64727"/>
                      <a:pt x="413969" y="62980"/>
                    </a:cubicBezTo>
                    <a:cubicBezTo>
                      <a:pt x="416589" y="62107"/>
                      <a:pt x="419359" y="61595"/>
                      <a:pt x="421829" y="60360"/>
                    </a:cubicBezTo>
                    <a:cubicBezTo>
                      <a:pt x="427069" y="57740"/>
                      <a:pt x="432216" y="54924"/>
                      <a:pt x="437549" y="52500"/>
                    </a:cubicBezTo>
                    <a:cubicBezTo>
                      <a:pt x="441831" y="50554"/>
                      <a:pt x="446246" y="48912"/>
                      <a:pt x="450650" y="47260"/>
                    </a:cubicBezTo>
                    <a:cubicBezTo>
                      <a:pt x="453236" y="46290"/>
                      <a:pt x="455972" y="45727"/>
                      <a:pt x="458510" y="44639"/>
                    </a:cubicBezTo>
                    <a:cubicBezTo>
                      <a:pt x="462100" y="43100"/>
                      <a:pt x="465599" y="41337"/>
                      <a:pt x="468990" y="39399"/>
                    </a:cubicBezTo>
                    <a:cubicBezTo>
                      <a:pt x="471724" y="37837"/>
                      <a:pt x="473956" y="35399"/>
                      <a:pt x="476850" y="34159"/>
                    </a:cubicBezTo>
                    <a:cubicBezTo>
                      <a:pt x="480160" y="32740"/>
                      <a:pt x="483837" y="32412"/>
                      <a:pt x="487331" y="31539"/>
                    </a:cubicBezTo>
                    <a:cubicBezTo>
                      <a:pt x="490824" y="29792"/>
                      <a:pt x="494133" y="27613"/>
                      <a:pt x="497811" y="26299"/>
                    </a:cubicBezTo>
                    <a:cubicBezTo>
                      <a:pt x="539733" y="11327"/>
                      <a:pt x="510723" y="25082"/>
                      <a:pt x="534492" y="13199"/>
                    </a:cubicBezTo>
                    <a:cubicBezTo>
                      <a:pt x="536623" y="10003"/>
                      <a:pt x="545473" y="2294"/>
                      <a:pt x="534492" y="98"/>
                    </a:cubicBezTo>
                    <a:cubicBezTo>
                      <a:pt x="531783" y="-444"/>
                      <a:pt x="529046" y="1378"/>
                      <a:pt x="526631" y="2719"/>
                    </a:cubicBezTo>
                    <a:cubicBezTo>
                      <a:pt x="521126" y="5778"/>
                      <a:pt x="517021" y="11672"/>
                      <a:pt x="510911" y="13199"/>
                    </a:cubicBezTo>
                    <a:lnTo>
                      <a:pt x="500431" y="15819"/>
                    </a:lnTo>
                  </a:path>
                </a:pathLst>
              </a:custGeom>
              <a:noFill/>
              <a:ln>
                <a:solidFill>
                  <a:srgbClr val="DEEB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Freeform: Shape 11">
                <a:extLst>
                  <a:ext uri="{FF2B5EF4-FFF2-40B4-BE49-F238E27FC236}">
                    <a16:creationId xmlns:a16="http://schemas.microsoft.com/office/drawing/2014/main" id="{1FB1EF24-CB1A-19BC-75C9-74DD1702FBEC}"/>
                  </a:ext>
                </a:extLst>
              </p:cNvPr>
              <p:cNvSpPr/>
              <p:nvPr/>
            </p:nvSpPr>
            <p:spPr>
              <a:xfrm>
                <a:off x="8525666" y="710036"/>
                <a:ext cx="576413" cy="463750"/>
              </a:xfrm>
              <a:custGeom>
                <a:avLst/>
                <a:gdLst>
                  <a:gd name="connsiteX0" fmla="*/ 0 w 576413"/>
                  <a:gd name="connsiteY0" fmla="*/ 463750 h 463750"/>
                  <a:gd name="connsiteX1" fmla="*/ 10481 w 576413"/>
                  <a:gd name="connsiteY1" fmla="*/ 429689 h 463750"/>
                  <a:gd name="connsiteX2" fmla="*/ 18341 w 576413"/>
                  <a:gd name="connsiteY2" fmla="*/ 419209 h 463750"/>
                  <a:gd name="connsiteX3" fmla="*/ 23581 w 576413"/>
                  <a:gd name="connsiteY3" fmla="*/ 411349 h 463750"/>
                  <a:gd name="connsiteX4" fmla="*/ 41921 w 576413"/>
                  <a:gd name="connsiteY4" fmla="*/ 382528 h 463750"/>
                  <a:gd name="connsiteX5" fmla="*/ 47162 w 576413"/>
                  <a:gd name="connsiteY5" fmla="*/ 374668 h 463750"/>
                  <a:gd name="connsiteX6" fmla="*/ 60262 w 576413"/>
                  <a:gd name="connsiteY6" fmla="*/ 361567 h 463750"/>
                  <a:gd name="connsiteX7" fmla="*/ 70742 w 576413"/>
                  <a:gd name="connsiteY7" fmla="*/ 351087 h 463750"/>
                  <a:gd name="connsiteX8" fmla="*/ 75982 w 576413"/>
                  <a:gd name="connsiteY8" fmla="*/ 343227 h 463750"/>
                  <a:gd name="connsiteX9" fmla="*/ 86462 w 576413"/>
                  <a:gd name="connsiteY9" fmla="*/ 335367 h 463750"/>
                  <a:gd name="connsiteX10" fmla="*/ 96943 w 576413"/>
                  <a:gd name="connsiteY10" fmla="*/ 324887 h 463750"/>
                  <a:gd name="connsiteX11" fmla="*/ 107423 w 576413"/>
                  <a:gd name="connsiteY11" fmla="*/ 306546 h 463750"/>
                  <a:gd name="connsiteX12" fmla="*/ 117903 w 576413"/>
                  <a:gd name="connsiteY12" fmla="*/ 285586 h 463750"/>
                  <a:gd name="connsiteX13" fmla="*/ 138864 w 576413"/>
                  <a:gd name="connsiteY13" fmla="*/ 269865 h 463750"/>
                  <a:gd name="connsiteX14" fmla="*/ 144104 w 576413"/>
                  <a:gd name="connsiteY14" fmla="*/ 262005 h 463750"/>
                  <a:gd name="connsiteX15" fmla="*/ 154584 w 576413"/>
                  <a:gd name="connsiteY15" fmla="*/ 248905 h 463750"/>
                  <a:gd name="connsiteX16" fmla="*/ 165064 w 576413"/>
                  <a:gd name="connsiteY16" fmla="*/ 233185 h 463750"/>
                  <a:gd name="connsiteX17" fmla="*/ 196505 w 576413"/>
                  <a:gd name="connsiteY17" fmla="*/ 209604 h 463750"/>
                  <a:gd name="connsiteX18" fmla="*/ 214845 w 576413"/>
                  <a:gd name="connsiteY18" fmla="*/ 196504 h 463750"/>
                  <a:gd name="connsiteX19" fmla="*/ 238426 w 576413"/>
                  <a:gd name="connsiteY19" fmla="*/ 180783 h 463750"/>
                  <a:gd name="connsiteX20" fmla="*/ 246286 w 576413"/>
                  <a:gd name="connsiteY20" fmla="*/ 178163 h 463750"/>
                  <a:gd name="connsiteX21" fmla="*/ 269866 w 576413"/>
                  <a:gd name="connsiteY21" fmla="*/ 162443 h 463750"/>
                  <a:gd name="connsiteX22" fmla="*/ 277727 w 576413"/>
                  <a:gd name="connsiteY22" fmla="*/ 159823 h 463750"/>
                  <a:gd name="connsiteX23" fmla="*/ 298687 w 576413"/>
                  <a:gd name="connsiteY23" fmla="*/ 149343 h 463750"/>
                  <a:gd name="connsiteX24" fmla="*/ 314407 w 576413"/>
                  <a:gd name="connsiteY24" fmla="*/ 141483 h 463750"/>
                  <a:gd name="connsiteX25" fmla="*/ 330128 w 576413"/>
                  <a:gd name="connsiteY25" fmla="*/ 131002 h 463750"/>
                  <a:gd name="connsiteX26" fmla="*/ 348468 w 576413"/>
                  <a:gd name="connsiteY26" fmla="*/ 123142 h 463750"/>
                  <a:gd name="connsiteX27" fmla="*/ 356328 w 576413"/>
                  <a:gd name="connsiteY27" fmla="*/ 120522 h 463750"/>
                  <a:gd name="connsiteX28" fmla="*/ 372049 w 576413"/>
                  <a:gd name="connsiteY28" fmla="*/ 112662 h 463750"/>
                  <a:gd name="connsiteX29" fmla="*/ 385149 w 576413"/>
                  <a:gd name="connsiteY29" fmla="*/ 94322 h 463750"/>
                  <a:gd name="connsiteX30" fmla="*/ 390389 w 576413"/>
                  <a:gd name="connsiteY30" fmla="*/ 86461 h 463750"/>
                  <a:gd name="connsiteX31" fmla="*/ 398249 w 576413"/>
                  <a:gd name="connsiteY31" fmla="*/ 83841 h 463750"/>
                  <a:gd name="connsiteX32" fmla="*/ 413970 w 576413"/>
                  <a:gd name="connsiteY32" fmla="*/ 75981 h 463750"/>
                  <a:gd name="connsiteX33" fmla="*/ 421830 w 576413"/>
                  <a:gd name="connsiteY33" fmla="*/ 68121 h 463750"/>
                  <a:gd name="connsiteX34" fmla="*/ 440170 w 576413"/>
                  <a:gd name="connsiteY34" fmla="*/ 60261 h 463750"/>
                  <a:gd name="connsiteX35" fmla="*/ 455890 w 576413"/>
                  <a:gd name="connsiteY35" fmla="*/ 49781 h 463750"/>
                  <a:gd name="connsiteX36" fmla="*/ 474231 w 576413"/>
                  <a:gd name="connsiteY36" fmla="*/ 44541 h 463750"/>
                  <a:gd name="connsiteX37" fmla="*/ 484711 w 576413"/>
                  <a:gd name="connsiteY37" fmla="*/ 39300 h 463750"/>
                  <a:gd name="connsiteX38" fmla="*/ 495191 w 576413"/>
                  <a:gd name="connsiteY38" fmla="*/ 36680 h 463750"/>
                  <a:gd name="connsiteX39" fmla="*/ 503051 w 576413"/>
                  <a:gd name="connsiteY39" fmla="*/ 31440 h 463750"/>
                  <a:gd name="connsiteX40" fmla="*/ 524012 w 576413"/>
                  <a:gd name="connsiteY40" fmla="*/ 23580 h 463750"/>
                  <a:gd name="connsiteX41" fmla="*/ 537112 w 576413"/>
                  <a:gd name="connsiteY41" fmla="*/ 18340 h 463750"/>
                  <a:gd name="connsiteX42" fmla="*/ 544972 w 576413"/>
                  <a:gd name="connsiteY42" fmla="*/ 15720 h 463750"/>
                  <a:gd name="connsiteX43" fmla="*/ 555453 w 576413"/>
                  <a:gd name="connsiteY43" fmla="*/ 10480 h 463750"/>
                  <a:gd name="connsiteX44" fmla="*/ 563313 w 576413"/>
                  <a:gd name="connsiteY44" fmla="*/ 7860 h 463750"/>
                  <a:gd name="connsiteX45" fmla="*/ 571173 w 576413"/>
                  <a:gd name="connsiteY45" fmla="*/ 2620 h 463750"/>
                  <a:gd name="connsiteX46" fmla="*/ 576413 w 576413"/>
                  <a:gd name="connsiteY46" fmla="*/ 0 h 46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6413" h="463750">
                    <a:moveTo>
                      <a:pt x="0" y="463750"/>
                    </a:moveTo>
                    <a:cubicBezTo>
                      <a:pt x="1192" y="459577"/>
                      <a:pt x="8066" y="434520"/>
                      <a:pt x="10481" y="429689"/>
                    </a:cubicBezTo>
                    <a:cubicBezTo>
                      <a:pt x="12434" y="425783"/>
                      <a:pt x="15803" y="422762"/>
                      <a:pt x="18341" y="419209"/>
                    </a:cubicBezTo>
                    <a:cubicBezTo>
                      <a:pt x="20171" y="416647"/>
                      <a:pt x="21912" y="414019"/>
                      <a:pt x="23581" y="411349"/>
                    </a:cubicBezTo>
                    <a:cubicBezTo>
                      <a:pt x="42064" y="381775"/>
                      <a:pt x="19487" y="416178"/>
                      <a:pt x="41921" y="382528"/>
                    </a:cubicBezTo>
                    <a:cubicBezTo>
                      <a:pt x="43668" y="379908"/>
                      <a:pt x="44935" y="376895"/>
                      <a:pt x="47162" y="374668"/>
                    </a:cubicBezTo>
                    <a:lnTo>
                      <a:pt x="60262" y="361567"/>
                    </a:lnTo>
                    <a:cubicBezTo>
                      <a:pt x="63755" y="358074"/>
                      <a:pt x="68002" y="355198"/>
                      <a:pt x="70742" y="351087"/>
                    </a:cubicBezTo>
                    <a:cubicBezTo>
                      <a:pt x="72489" y="348467"/>
                      <a:pt x="73755" y="345454"/>
                      <a:pt x="75982" y="343227"/>
                    </a:cubicBezTo>
                    <a:cubicBezTo>
                      <a:pt x="79070" y="340139"/>
                      <a:pt x="83176" y="338242"/>
                      <a:pt x="86462" y="335367"/>
                    </a:cubicBezTo>
                    <a:cubicBezTo>
                      <a:pt x="90180" y="332114"/>
                      <a:pt x="93449" y="328380"/>
                      <a:pt x="96943" y="324887"/>
                    </a:cubicBezTo>
                    <a:cubicBezTo>
                      <a:pt x="102727" y="307533"/>
                      <a:pt x="95087" y="327694"/>
                      <a:pt x="107423" y="306546"/>
                    </a:cubicBezTo>
                    <a:cubicBezTo>
                      <a:pt x="111359" y="299799"/>
                      <a:pt x="111404" y="289919"/>
                      <a:pt x="117903" y="285586"/>
                    </a:cubicBezTo>
                    <a:cubicBezTo>
                      <a:pt x="125089" y="280795"/>
                      <a:pt x="133324" y="276790"/>
                      <a:pt x="138864" y="269865"/>
                    </a:cubicBezTo>
                    <a:cubicBezTo>
                      <a:pt x="140831" y="267406"/>
                      <a:pt x="142215" y="264524"/>
                      <a:pt x="144104" y="262005"/>
                    </a:cubicBezTo>
                    <a:cubicBezTo>
                      <a:pt x="147459" y="257531"/>
                      <a:pt x="151295" y="253428"/>
                      <a:pt x="154584" y="248905"/>
                    </a:cubicBezTo>
                    <a:cubicBezTo>
                      <a:pt x="158288" y="243812"/>
                      <a:pt x="160966" y="237967"/>
                      <a:pt x="165064" y="233185"/>
                    </a:cubicBezTo>
                    <a:cubicBezTo>
                      <a:pt x="184297" y="210746"/>
                      <a:pt x="177996" y="214231"/>
                      <a:pt x="196505" y="209604"/>
                    </a:cubicBezTo>
                    <a:cubicBezTo>
                      <a:pt x="221407" y="184702"/>
                      <a:pt x="195328" y="207657"/>
                      <a:pt x="214845" y="196504"/>
                    </a:cubicBezTo>
                    <a:cubicBezTo>
                      <a:pt x="245568" y="178948"/>
                      <a:pt x="202723" y="198635"/>
                      <a:pt x="238426" y="180783"/>
                    </a:cubicBezTo>
                    <a:cubicBezTo>
                      <a:pt x="240896" y="179548"/>
                      <a:pt x="243816" y="179398"/>
                      <a:pt x="246286" y="178163"/>
                    </a:cubicBezTo>
                    <a:cubicBezTo>
                      <a:pt x="281995" y="160308"/>
                      <a:pt x="239135" y="180002"/>
                      <a:pt x="269866" y="162443"/>
                    </a:cubicBezTo>
                    <a:cubicBezTo>
                      <a:pt x="272264" y="161073"/>
                      <a:pt x="275107" y="160696"/>
                      <a:pt x="277727" y="159823"/>
                    </a:cubicBezTo>
                    <a:cubicBezTo>
                      <a:pt x="295937" y="147683"/>
                      <a:pt x="273049" y="162162"/>
                      <a:pt x="298687" y="149343"/>
                    </a:cubicBezTo>
                    <a:cubicBezTo>
                      <a:pt x="319003" y="139185"/>
                      <a:pt x="294651" y="148068"/>
                      <a:pt x="314407" y="141483"/>
                    </a:cubicBezTo>
                    <a:cubicBezTo>
                      <a:pt x="319647" y="137989"/>
                      <a:pt x="324583" y="133988"/>
                      <a:pt x="330128" y="131002"/>
                    </a:cubicBezTo>
                    <a:cubicBezTo>
                      <a:pt x="335984" y="127849"/>
                      <a:pt x="342293" y="125612"/>
                      <a:pt x="348468" y="123142"/>
                    </a:cubicBezTo>
                    <a:cubicBezTo>
                      <a:pt x="351032" y="122116"/>
                      <a:pt x="353858" y="121757"/>
                      <a:pt x="356328" y="120522"/>
                    </a:cubicBezTo>
                    <a:cubicBezTo>
                      <a:pt x="376642" y="110365"/>
                      <a:pt x="352293" y="119247"/>
                      <a:pt x="372049" y="112662"/>
                    </a:cubicBezTo>
                    <a:cubicBezTo>
                      <a:pt x="384407" y="94125"/>
                      <a:pt x="368888" y="117089"/>
                      <a:pt x="385149" y="94322"/>
                    </a:cubicBezTo>
                    <a:cubicBezTo>
                      <a:pt x="386979" y="91759"/>
                      <a:pt x="387930" y="88428"/>
                      <a:pt x="390389" y="86461"/>
                    </a:cubicBezTo>
                    <a:cubicBezTo>
                      <a:pt x="392545" y="84736"/>
                      <a:pt x="395779" y="85076"/>
                      <a:pt x="398249" y="83841"/>
                    </a:cubicBezTo>
                    <a:cubicBezTo>
                      <a:pt x="418563" y="73684"/>
                      <a:pt x="394214" y="82566"/>
                      <a:pt x="413970" y="75981"/>
                    </a:cubicBezTo>
                    <a:cubicBezTo>
                      <a:pt x="416590" y="73361"/>
                      <a:pt x="418815" y="70275"/>
                      <a:pt x="421830" y="68121"/>
                    </a:cubicBezTo>
                    <a:cubicBezTo>
                      <a:pt x="440195" y="55003"/>
                      <a:pt x="424776" y="68813"/>
                      <a:pt x="440170" y="60261"/>
                    </a:cubicBezTo>
                    <a:cubicBezTo>
                      <a:pt x="445675" y="57203"/>
                      <a:pt x="449915" y="51772"/>
                      <a:pt x="455890" y="49781"/>
                    </a:cubicBezTo>
                    <a:cubicBezTo>
                      <a:pt x="467167" y="46022"/>
                      <a:pt x="461071" y="47831"/>
                      <a:pt x="474231" y="44541"/>
                    </a:cubicBezTo>
                    <a:cubicBezTo>
                      <a:pt x="477724" y="42794"/>
                      <a:pt x="481054" y="40672"/>
                      <a:pt x="484711" y="39300"/>
                    </a:cubicBezTo>
                    <a:cubicBezTo>
                      <a:pt x="488083" y="38036"/>
                      <a:pt x="491881" y="38098"/>
                      <a:pt x="495191" y="36680"/>
                    </a:cubicBezTo>
                    <a:cubicBezTo>
                      <a:pt x="498085" y="35440"/>
                      <a:pt x="500235" y="32848"/>
                      <a:pt x="503051" y="31440"/>
                    </a:cubicBezTo>
                    <a:cubicBezTo>
                      <a:pt x="513177" y="26377"/>
                      <a:pt x="514942" y="26981"/>
                      <a:pt x="524012" y="23580"/>
                    </a:cubicBezTo>
                    <a:cubicBezTo>
                      <a:pt x="528416" y="21929"/>
                      <a:pt x="532708" y="19991"/>
                      <a:pt x="537112" y="18340"/>
                    </a:cubicBezTo>
                    <a:cubicBezTo>
                      <a:pt x="539698" y="17370"/>
                      <a:pt x="542434" y="16808"/>
                      <a:pt x="544972" y="15720"/>
                    </a:cubicBezTo>
                    <a:cubicBezTo>
                      <a:pt x="548562" y="14181"/>
                      <a:pt x="551863" y="12019"/>
                      <a:pt x="555453" y="10480"/>
                    </a:cubicBezTo>
                    <a:cubicBezTo>
                      <a:pt x="557991" y="9392"/>
                      <a:pt x="560843" y="9095"/>
                      <a:pt x="563313" y="7860"/>
                    </a:cubicBezTo>
                    <a:cubicBezTo>
                      <a:pt x="566129" y="6452"/>
                      <a:pt x="568473" y="4240"/>
                      <a:pt x="571173" y="2620"/>
                    </a:cubicBezTo>
                    <a:cubicBezTo>
                      <a:pt x="572848" y="1615"/>
                      <a:pt x="574666" y="873"/>
                      <a:pt x="576413" y="0"/>
                    </a:cubicBezTo>
                  </a:path>
                </a:pathLst>
              </a:custGeom>
              <a:noFill/>
              <a:ln>
                <a:solidFill>
                  <a:srgbClr val="DEEB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Freeform: Shape 12">
                <a:extLst>
                  <a:ext uri="{FF2B5EF4-FFF2-40B4-BE49-F238E27FC236}">
                    <a16:creationId xmlns:a16="http://schemas.microsoft.com/office/drawing/2014/main" id="{B306BF30-EFCF-021D-9B8E-09A7C50AB4D3}"/>
                  </a:ext>
                </a:extLst>
              </p:cNvPr>
              <p:cNvSpPr/>
              <p:nvPr/>
            </p:nvSpPr>
            <p:spPr>
              <a:xfrm>
                <a:off x="8876754" y="620954"/>
                <a:ext cx="314407" cy="209604"/>
              </a:xfrm>
              <a:custGeom>
                <a:avLst/>
                <a:gdLst>
                  <a:gd name="connsiteX0" fmla="*/ 314407 w 314407"/>
                  <a:gd name="connsiteY0" fmla="*/ 0 h 209604"/>
                  <a:gd name="connsiteX1" fmla="*/ 272486 w 314407"/>
                  <a:gd name="connsiteY1" fmla="*/ 34060 h 209604"/>
                  <a:gd name="connsiteX2" fmla="*/ 243665 w 314407"/>
                  <a:gd name="connsiteY2" fmla="*/ 44541 h 209604"/>
                  <a:gd name="connsiteX3" fmla="*/ 230565 w 314407"/>
                  <a:gd name="connsiteY3" fmla="*/ 52401 h 209604"/>
                  <a:gd name="connsiteX4" fmla="*/ 191264 w 314407"/>
                  <a:gd name="connsiteY4" fmla="*/ 62881 h 209604"/>
                  <a:gd name="connsiteX5" fmla="*/ 175544 w 314407"/>
                  <a:gd name="connsiteY5" fmla="*/ 75981 h 209604"/>
                  <a:gd name="connsiteX6" fmla="*/ 162444 w 314407"/>
                  <a:gd name="connsiteY6" fmla="*/ 78601 h 209604"/>
                  <a:gd name="connsiteX7" fmla="*/ 144103 w 314407"/>
                  <a:gd name="connsiteY7" fmla="*/ 86461 h 209604"/>
                  <a:gd name="connsiteX8" fmla="*/ 138863 w 314407"/>
                  <a:gd name="connsiteY8" fmla="*/ 94322 h 209604"/>
                  <a:gd name="connsiteX9" fmla="*/ 123143 w 314407"/>
                  <a:gd name="connsiteY9" fmla="*/ 110042 h 209604"/>
                  <a:gd name="connsiteX10" fmla="*/ 117903 w 314407"/>
                  <a:gd name="connsiteY10" fmla="*/ 117902 h 209604"/>
                  <a:gd name="connsiteX11" fmla="*/ 112663 w 314407"/>
                  <a:gd name="connsiteY11" fmla="*/ 128382 h 209604"/>
                  <a:gd name="connsiteX12" fmla="*/ 86462 w 314407"/>
                  <a:gd name="connsiteY12" fmla="*/ 151963 h 209604"/>
                  <a:gd name="connsiteX13" fmla="*/ 78602 w 314407"/>
                  <a:gd name="connsiteY13" fmla="*/ 159823 h 209604"/>
                  <a:gd name="connsiteX14" fmla="*/ 70742 w 314407"/>
                  <a:gd name="connsiteY14" fmla="*/ 165063 h 209604"/>
                  <a:gd name="connsiteX15" fmla="*/ 57641 w 314407"/>
                  <a:gd name="connsiteY15" fmla="*/ 175543 h 209604"/>
                  <a:gd name="connsiteX16" fmla="*/ 47161 w 314407"/>
                  <a:gd name="connsiteY16" fmla="*/ 180784 h 209604"/>
                  <a:gd name="connsiteX17" fmla="*/ 39301 w 314407"/>
                  <a:gd name="connsiteY17" fmla="*/ 188644 h 209604"/>
                  <a:gd name="connsiteX18" fmla="*/ 23581 w 314407"/>
                  <a:gd name="connsiteY18" fmla="*/ 199124 h 209604"/>
                  <a:gd name="connsiteX19" fmla="*/ 15720 w 314407"/>
                  <a:gd name="connsiteY19" fmla="*/ 201744 h 209604"/>
                  <a:gd name="connsiteX20" fmla="*/ 5240 w 314407"/>
                  <a:gd name="connsiteY20" fmla="*/ 204364 h 209604"/>
                  <a:gd name="connsiteX21" fmla="*/ 0 w 314407"/>
                  <a:gd name="connsiteY21" fmla="*/ 209604 h 20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407" h="209604">
                    <a:moveTo>
                      <a:pt x="314407" y="0"/>
                    </a:moveTo>
                    <a:cubicBezTo>
                      <a:pt x="299099" y="15308"/>
                      <a:pt x="294391" y="21379"/>
                      <a:pt x="272486" y="34060"/>
                    </a:cubicBezTo>
                    <a:cubicBezTo>
                      <a:pt x="224583" y="61793"/>
                      <a:pt x="267621" y="32562"/>
                      <a:pt x="243665" y="44541"/>
                    </a:cubicBezTo>
                    <a:cubicBezTo>
                      <a:pt x="239110" y="46818"/>
                      <a:pt x="235293" y="50510"/>
                      <a:pt x="230565" y="52401"/>
                    </a:cubicBezTo>
                    <a:cubicBezTo>
                      <a:pt x="215331" y="58495"/>
                      <a:pt x="205866" y="59961"/>
                      <a:pt x="191264" y="62881"/>
                    </a:cubicBezTo>
                    <a:cubicBezTo>
                      <a:pt x="186024" y="67248"/>
                      <a:pt x="181532" y="72715"/>
                      <a:pt x="175544" y="75981"/>
                    </a:cubicBezTo>
                    <a:cubicBezTo>
                      <a:pt x="171635" y="78113"/>
                      <a:pt x="166669" y="77193"/>
                      <a:pt x="162444" y="78601"/>
                    </a:cubicBezTo>
                    <a:cubicBezTo>
                      <a:pt x="156134" y="80704"/>
                      <a:pt x="150217" y="83841"/>
                      <a:pt x="144103" y="86461"/>
                    </a:cubicBezTo>
                    <a:cubicBezTo>
                      <a:pt x="142356" y="89081"/>
                      <a:pt x="140955" y="91968"/>
                      <a:pt x="138863" y="94322"/>
                    </a:cubicBezTo>
                    <a:cubicBezTo>
                      <a:pt x="133940" y="99861"/>
                      <a:pt x="127254" y="103876"/>
                      <a:pt x="123143" y="110042"/>
                    </a:cubicBezTo>
                    <a:cubicBezTo>
                      <a:pt x="121396" y="112662"/>
                      <a:pt x="119465" y="115168"/>
                      <a:pt x="117903" y="117902"/>
                    </a:cubicBezTo>
                    <a:cubicBezTo>
                      <a:pt x="115965" y="121293"/>
                      <a:pt x="115136" y="125359"/>
                      <a:pt x="112663" y="128382"/>
                    </a:cubicBezTo>
                    <a:cubicBezTo>
                      <a:pt x="86133" y="160808"/>
                      <a:pt x="103687" y="137608"/>
                      <a:pt x="86462" y="151963"/>
                    </a:cubicBezTo>
                    <a:cubicBezTo>
                      <a:pt x="83616" y="154335"/>
                      <a:pt x="81448" y="157451"/>
                      <a:pt x="78602" y="159823"/>
                    </a:cubicBezTo>
                    <a:cubicBezTo>
                      <a:pt x="76183" y="161839"/>
                      <a:pt x="73261" y="163174"/>
                      <a:pt x="70742" y="165063"/>
                    </a:cubicBezTo>
                    <a:cubicBezTo>
                      <a:pt x="66268" y="168418"/>
                      <a:pt x="62294" y="172441"/>
                      <a:pt x="57641" y="175543"/>
                    </a:cubicBezTo>
                    <a:cubicBezTo>
                      <a:pt x="54391" y="177710"/>
                      <a:pt x="50339" y="178514"/>
                      <a:pt x="47161" y="180784"/>
                    </a:cubicBezTo>
                    <a:cubicBezTo>
                      <a:pt x="44146" y="182938"/>
                      <a:pt x="42226" y="186369"/>
                      <a:pt x="39301" y="188644"/>
                    </a:cubicBezTo>
                    <a:cubicBezTo>
                      <a:pt x="34330" y="192510"/>
                      <a:pt x="29556" y="197133"/>
                      <a:pt x="23581" y="199124"/>
                    </a:cubicBezTo>
                    <a:cubicBezTo>
                      <a:pt x="20961" y="199997"/>
                      <a:pt x="18376" y="200985"/>
                      <a:pt x="15720" y="201744"/>
                    </a:cubicBezTo>
                    <a:cubicBezTo>
                      <a:pt x="12258" y="202733"/>
                      <a:pt x="8461" y="202754"/>
                      <a:pt x="5240" y="204364"/>
                    </a:cubicBezTo>
                    <a:cubicBezTo>
                      <a:pt x="3031" y="205469"/>
                      <a:pt x="1747" y="207857"/>
                      <a:pt x="0" y="209604"/>
                    </a:cubicBezTo>
                  </a:path>
                </a:pathLst>
              </a:custGeom>
              <a:noFill/>
              <a:ln>
                <a:solidFill>
                  <a:srgbClr val="DEEB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grpSp>
      <p:grpSp>
        <p:nvGrpSpPr>
          <p:cNvPr id="2058" name="Group 2057">
            <a:extLst>
              <a:ext uri="{FF2B5EF4-FFF2-40B4-BE49-F238E27FC236}">
                <a16:creationId xmlns:a16="http://schemas.microsoft.com/office/drawing/2014/main" id="{8687C365-8AD8-0865-0920-E0C778E7CBB9}"/>
              </a:ext>
            </a:extLst>
          </p:cNvPr>
          <p:cNvGrpSpPr/>
          <p:nvPr/>
        </p:nvGrpSpPr>
        <p:grpSpPr>
          <a:xfrm>
            <a:off x="581294" y="2999632"/>
            <a:ext cx="11029409" cy="1883653"/>
            <a:chOff x="951706" y="1596732"/>
            <a:chExt cx="9526588" cy="1701604"/>
          </a:xfrm>
        </p:grpSpPr>
        <p:grpSp>
          <p:nvGrpSpPr>
            <p:cNvPr id="2059" name="Group 2058">
              <a:extLst>
                <a:ext uri="{FF2B5EF4-FFF2-40B4-BE49-F238E27FC236}">
                  <a16:creationId xmlns:a16="http://schemas.microsoft.com/office/drawing/2014/main" id="{1B71EF9B-DD1F-54ED-49A9-3E8CBAD744A6}"/>
                </a:ext>
              </a:extLst>
            </p:cNvPr>
            <p:cNvGrpSpPr/>
            <p:nvPr/>
          </p:nvGrpSpPr>
          <p:grpSpPr>
            <a:xfrm>
              <a:off x="951706" y="1596732"/>
              <a:ext cx="9526588" cy="371768"/>
              <a:chOff x="608013" y="1723732"/>
              <a:chExt cx="9526588" cy="371768"/>
            </a:xfrm>
          </p:grpSpPr>
          <p:sp>
            <p:nvSpPr>
              <p:cNvPr id="2072" name="Rectangle 2071">
                <a:extLst>
                  <a:ext uri="{FF2B5EF4-FFF2-40B4-BE49-F238E27FC236}">
                    <a16:creationId xmlns:a16="http://schemas.microsoft.com/office/drawing/2014/main" id="{5EAB7DB6-90CD-797D-89C4-563C906D9D22}"/>
                  </a:ext>
                </a:extLst>
              </p:cNvPr>
              <p:cNvSpPr/>
              <p:nvPr/>
            </p:nvSpPr>
            <p:spPr>
              <a:xfrm>
                <a:off x="608013" y="1723732"/>
                <a:ext cx="1804988" cy="371768"/>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latin typeface="Consolas" panose="020B0609020204030204" pitchFamily="49" charset="0"/>
                  </a:rPr>
                  <a:t>Need</a:t>
                </a:r>
              </a:p>
            </p:txBody>
          </p:sp>
          <p:sp>
            <p:nvSpPr>
              <p:cNvPr id="2073" name="Rectangle 2072">
                <a:extLst>
                  <a:ext uri="{FF2B5EF4-FFF2-40B4-BE49-F238E27FC236}">
                    <a16:creationId xmlns:a16="http://schemas.microsoft.com/office/drawing/2014/main" id="{5B8B6701-B299-5434-7124-8380E79DABE3}"/>
                  </a:ext>
                </a:extLst>
              </p:cNvPr>
              <p:cNvSpPr/>
              <p:nvPr/>
            </p:nvSpPr>
            <p:spPr>
              <a:xfrm>
                <a:off x="2538413" y="1723732"/>
                <a:ext cx="1804988" cy="371768"/>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latin typeface="Consolas" panose="020B0609020204030204" pitchFamily="49" charset="0"/>
                  </a:rPr>
                  <a:t>Approach</a:t>
                </a:r>
              </a:p>
            </p:txBody>
          </p:sp>
          <p:sp>
            <p:nvSpPr>
              <p:cNvPr id="2074" name="Rectangle 2073">
                <a:extLst>
                  <a:ext uri="{FF2B5EF4-FFF2-40B4-BE49-F238E27FC236}">
                    <a16:creationId xmlns:a16="http://schemas.microsoft.com/office/drawing/2014/main" id="{73BA14B9-CE3D-5058-6AF1-6B7946937C19}"/>
                  </a:ext>
                </a:extLst>
              </p:cNvPr>
              <p:cNvSpPr/>
              <p:nvPr/>
            </p:nvSpPr>
            <p:spPr>
              <a:xfrm>
                <a:off x="4468813" y="1723732"/>
                <a:ext cx="1804988" cy="371768"/>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latin typeface="Consolas" panose="020B0609020204030204" pitchFamily="49" charset="0"/>
                  </a:rPr>
                  <a:t>Benefits</a:t>
                </a:r>
              </a:p>
            </p:txBody>
          </p:sp>
          <p:sp>
            <p:nvSpPr>
              <p:cNvPr id="2075" name="Rectangle 2074">
                <a:extLst>
                  <a:ext uri="{FF2B5EF4-FFF2-40B4-BE49-F238E27FC236}">
                    <a16:creationId xmlns:a16="http://schemas.microsoft.com/office/drawing/2014/main" id="{522046A2-9E36-8B18-4D77-A866888E67A1}"/>
                  </a:ext>
                </a:extLst>
              </p:cNvPr>
              <p:cNvSpPr/>
              <p:nvPr/>
            </p:nvSpPr>
            <p:spPr>
              <a:xfrm>
                <a:off x="8329613" y="1723732"/>
                <a:ext cx="1804988" cy="371768"/>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latin typeface="Consolas" panose="020B0609020204030204" pitchFamily="49" charset="0"/>
                  </a:rPr>
                  <a:t>Market</a:t>
                </a:r>
              </a:p>
            </p:txBody>
          </p:sp>
          <p:sp>
            <p:nvSpPr>
              <p:cNvPr id="2076" name="Rectangle 2075">
                <a:extLst>
                  <a:ext uri="{FF2B5EF4-FFF2-40B4-BE49-F238E27FC236}">
                    <a16:creationId xmlns:a16="http://schemas.microsoft.com/office/drawing/2014/main" id="{CFF57322-2798-7054-C453-050573B8C86F}"/>
                  </a:ext>
                </a:extLst>
              </p:cNvPr>
              <p:cNvSpPr/>
              <p:nvPr/>
            </p:nvSpPr>
            <p:spPr>
              <a:xfrm>
                <a:off x="6399213" y="1723732"/>
                <a:ext cx="1804988" cy="371768"/>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latin typeface="Consolas" panose="020B0609020204030204" pitchFamily="49" charset="0"/>
                  </a:rPr>
                  <a:t>Competition</a:t>
                </a:r>
              </a:p>
            </p:txBody>
          </p:sp>
        </p:grpSp>
        <p:grpSp>
          <p:nvGrpSpPr>
            <p:cNvPr id="2060" name="Group 2059">
              <a:extLst>
                <a:ext uri="{FF2B5EF4-FFF2-40B4-BE49-F238E27FC236}">
                  <a16:creationId xmlns:a16="http://schemas.microsoft.com/office/drawing/2014/main" id="{2D699FE2-224C-9D7B-DFBC-9F24F21FB268}"/>
                </a:ext>
              </a:extLst>
            </p:cNvPr>
            <p:cNvGrpSpPr/>
            <p:nvPr/>
          </p:nvGrpSpPr>
          <p:grpSpPr>
            <a:xfrm>
              <a:off x="951706" y="2082805"/>
              <a:ext cx="9526588" cy="767371"/>
              <a:chOff x="608013" y="1562100"/>
              <a:chExt cx="9526588" cy="253776"/>
            </a:xfrm>
            <a:solidFill>
              <a:srgbClr val="ECF4F8"/>
            </a:solidFill>
          </p:grpSpPr>
          <p:sp>
            <p:nvSpPr>
              <p:cNvPr id="2067" name="Rectangle 2066">
                <a:extLst>
                  <a:ext uri="{FF2B5EF4-FFF2-40B4-BE49-F238E27FC236}">
                    <a16:creationId xmlns:a16="http://schemas.microsoft.com/office/drawing/2014/main" id="{6A289B51-1069-65C7-736F-72A0C9C18B3B}"/>
                  </a:ext>
                </a:extLst>
              </p:cNvPr>
              <p:cNvSpPr/>
              <p:nvPr/>
            </p:nvSpPr>
            <p:spPr>
              <a:xfrm>
                <a:off x="608013" y="1562100"/>
                <a:ext cx="1804988" cy="253776"/>
              </a:xfrm>
              <a:prstGeom prst="rect">
                <a:avLst/>
              </a:prstGeom>
              <a:grp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latin typeface="Consolas" panose="020B0609020204030204" pitchFamily="49" charset="0"/>
                  </a:rPr>
                  <a:t>What is the significant customer or market need? Where lies our opportunity? Who are our customers?</a:t>
                </a:r>
                <a:endParaRPr lang="sv-SE" sz="1000" dirty="0">
                  <a:solidFill>
                    <a:schemeClr val="tx1"/>
                  </a:solidFill>
                  <a:latin typeface="Consolas" panose="020B0609020204030204" pitchFamily="49" charset="0"/>
                </a:endParaRPr>
              </a:p>
            </p:txBody>
          </p:sp>
          <p:sp>
            <p:nvSpPr>
              <p:cNvPr id="2068" name="Rectangle 2067">
                <a:extLst>
                  <a:ext uri="{FF2B5EF4-FFF2-40B4-BE49-F238E27FC236}">
                    <a16:creationId xmlns:a16="http://schemas.microsoft.com/office/drawing/2014/main" id="{126BE35C-6525-1964-C831-D4DDDB0341B9}"/>
                  </a:ext>
                </a:extLst>
              </p:cNvPr>
              <p:cNvSpPr/>
              <p:nvPr/>
            </p:nvSpPr>
            <p:spPr>
              <a:xfrm>
                <a:off x="2538413" y="1562100"/>
                <a:ext cx="1804988" cy="253776"/>
              </a:xfrm>
              <a:prstGeom prst="rect">
                <a:avLst/>
              </a:prstGeom>
              <a:grp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latin typeface="Consolas" panose="020B0609020204030204" pitchFamily="49" charset="0"/>
                  </a:rPr>
                  <a:t>How does our solution uniquely address this need? How do we provide it? </a:t>
                </a:r>
                <a:endParaRPr lang="sv-SE" sz="1000" dirty="0">
                  <a:solidFill>
                    <a:schemeClr val="tx1"/>
                  </a:solidFill>
                  <a:latin typeface="Consolas" panose="020B0609020204030204" pitchFamily="49" charset="0"/>
                </a:endParaRPr>
              </a:p>
            </p:txBody>
          </p:sp>
          <p:sp>
            <p:nvSpPr>
              <p:cNvPr id="2069" name="Rectangle 2068">
                <a:extLst>
                  <a:ext uri="{FF2B5EF4-FFF2-40B4-BE49-F238E27FC236}">
                    <a16:creationId xmlns:a16="http://schemas.microsoft.com/office/drawing/2014/main" id="{8A8ABA85-5B6A-33D1-28FF-34931DEC1845}"/>
                  </a:ext>
                </a:extLst>
              </p:cNvPr>
              <p:cNvSpPr/>
              <p:nvPr/>
            </p:nvSpPr>
            <p:spPr>
              <a:xfrm>
                <a:off x="4468813" y="1562100"/>
                <a:ext cx="1804988" cy="253776"/>
              </a:xfrm>
              <a:prstGeom prst="rect">
                <a:avLst/>
              </a:prstGeom>
              <a:grp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latin typeface="Consolas" panose="020B0609020204030204" pitchFamily="49" charset="0"/>
                  </a:rPr>
                  <a:t>What unique value does our solution provide to the customer and to us?</a:t>
                </a:r>
                <a:endParaRPr lang="sv-SE" sz="1000" dirty="0">
                  <a:solidFill>
                    <a:schemeClr val="tx1"/>
                  </a:solidFill>
                  <a:latin typeface="Consolas" panose="020B0609020204030204" pitchFamily="49" charset="0"/>
                </a:endParaRPr>
              </a:p>
            </p:txBody>
          </p:sp>
          <p:sp>
            <p:nvSpPr>
              <p:cNvPr id="2070" name="Rectangle 2069">
                <a:extLst>
                  <a:ext uri="{FF2B5EF4-FFF2-40B4-BE49-F238E27FC236}">
                    <a16:creationId xmlns:a16="http://schemas.microsoft.com/office/drawing/2014/main" id="{67796605-DE5D-2515-94A6-85F6955C63CA}"/>
                  </a:ext>
                </a:extLst>
              </p:cNvPr>
              <p:cNvSpPr/>
              <p:nvPr/>
            </p:nvSpPr>
            <p:spPr>
              <a:xfrm>
                <a:off x="8329613" y="1562100"/>
                <a:ext cx="1804988" cy="253776"/>
              </a:xfrm>
              <a:prstGeom prst="rect">
                <a:avLst/>
              </a:prstGeom>
              <a:grp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000" dirty="0">
                    <a:solidFill>
                      <a:schemeClr val="tx1"/>
                    </a:solidFill>
                    <a:latin typeface="Consolas"/>
                    <a:ea typeface="+mn-lt"/>
                    <a:cs typeface="+mn-lt"/>
                  </a:rPr>
                  <a:t>Quantify your market size and customer base, including the addressable market and growth opportunities.</a:t>
                </a:r>
                <a:endParaRPr lang="en-US" dirty="0">
                  <a:solidFill>
                    <a:schemeClr val="tx1"/>
                  </a:solidFill>
                  <a:latin typeface="Consolas"/>
                </a:endParaRPr>
              </a:p>
            </p:txBody>
          </p:sp>
          <p:sp>
            <p:nvSpPr>
              <p:cNvPr id="2071" name="Rectangle 2070">
                <a:extLst>
                  <a:ext uri="{FF2B5EF4-FFF2-40B4-BE49-F238E27FC236}">
                    <a16:creationId xmlns:a16="http://schemas.microsoft.com/office/drawing/2014/main" id="{374EB712-2B09-AF48-9BF0-9FF341E68C48}"/>
                  </a:ext>
                </a:extLst>
              </p:cNvPr>
              <p:cNvSpPr/>
              <p:nvPr/>
            </p:nvSpPr>
            <p:spPr>
              <a:xfrm>
                <a:off x="6399213" y="1562100"/>
                <a:ext cx="1804988" cy="253776"/>
              </a:xfrm>
              <a:prstGeom prst="rect">
                <a:avLst/>
              </a:prstGeom>
              <a:grp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latin typeface="Consolas" panose="020B0609020204030204" pitchFamily="49" charset="0"/>
                  </a:rPr>
                  <a:t>What existing solutions already address this need, and how does our approach compare?</a:t>
                </a:r>
                <a:endParaRPr lang="sv-SE" sz="1000" dirty="0">
                  <a:solidFill>
                    <a:schemeClr val="tx1"/>
                  </a:solidFill>
                  <a:latin typeface="Consolas" panose="020B0609020204030204" pitchFamily="49" charset="0"/>
                </a:endParaRPr>
              </a:p>
            </p:txBody>
          </p:sp>
        </p:grpSp>
        <p:grpSp>
          <p:nvGrpSpPr>
            <p:cNvPr id="2061" name="Group 2060">
              <a:extLst>
                <a:ext uri="{FF2B5EF4-FFF2-40B4-BE49-F238E27FC236}">
                  <a16:creationId xmlns:a16="http://schemas.microsoft.com/office/drawing/2014/main" id="{106E270A-043E-F1FC-890E-F835E8AB4C1F}"/>
                </a:ext>
              </a:extLst>
            </p:cNvPr>
            <p:cNvGrpSpPr/>
            <p:nvPr/>
          </p:nvGrpSpPr>
          <p:grpSpPr>
            <a:xfrm>
              <a:off x="951706" y="2964481"/>
              <a:ext cx="9526588" cy="333855"/>
              <a:chOff x="608013" y="716581"/>
              <a:chExt cx="9526588" cy="333855"/>
            </a:xfrm>
            <a:solidFill>
              <a:srgbClr val="ECF4F8"/>
            </a:solidFill>
          </p:grpSpPr>
          <p:sp>
            <p:nvSpPr>
              <p:cNvPr id="2062" name="Rectangle 2061">
                <a:extLst>
                  <a:ext uri="{FF2B5EF4-FFF2-40B4-BE49-F238E27FC236}">
                    <a16:creationId xmlns:a16="http://schemas.microsoft.com/office/drawing/2014/main" id="{0404D306-2109-E4C5-1807-22AABDAD974D}"/>
                  </a:ext>
                </a:extLst>
              </p:cNvPr>
              <p:cNvSpPr/>
              <p:nvPr/>
            </p:nvSpPr>
            <p:spPr>
              <a:xfrm>
                <a:off x="608013" y="716582"/>
                <a:ext cx="1804988" cy="333854"/>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Consolas" panose="020B0609020204030204" pitchFamily="49" charset="0"/>
                  </a:rPr>
                  <a:t>Customer Perspective</a:t>
                </a:r>
              </a:p>
            </p:txBody>
          </p:sp>
          <p:sp>
            <p:nvSpPr>
              <p:cNvPr id="2063" name="Rectangle 2062">
                <a:extLst>
                  <a:ext uri="{FF2B5EF4-FFF2-40B4-BE49-F238E27FC236}">
                    <a16:creationId xmlns:a16="http://schemas.microsoft.com/office/drawing/2014/main" id="{0F67A079-2CC4-9AE5-A337-AB3080D8F17C}"/>
                  </a:ext>
                </a:extLst>
              </p:cNvPr>
              <p:cNvSpPr/>
              <p:nvPr/>
            </p:nvSpPr>
            <p:spPr>
              <a:xfrm>
                <a:off x="2538413" y="716581"/>
                <a:ext cx="1804988" cy="333855"/>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Consolas" panose="020B0609020204030204" pitchFamily="49" charset="0"/>
                  </a:rPr>
                  <a:t>Internal Perspective</a:t>
                </a:r>
              </a:p>
            </p:txBody>
          </p:sp>
          <p:sp>
            <p:nvSpPr>
              <p:cNvPr id="2064" name="Rectangle 2063">
                <a:extLst>
                  <a:ext uri="{FF2B5EF4-FFF2-40B4-BE49-F238E27FC236}">
                    <a16:creationId xmlns:a16="http://schemas.microsoft.com/office/drawing/2014/main" id="{345AF3FC-A14B-C3EA-75F8-235F18BBC0B4}"/>
                  </a:ext>
                </a:extLst>
              </p:cNvPr>
              <p:cNvSpPr/>
              <p:nvPr/>
            </p:nvSpPr>
            <p:spPr>
              <a:xfrm>
                <a:off x="4468813" y="716581"/>
                <a:ext cx="1804988" cy="333855"/>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Consolas" panose="020B0609020204030204" pitchFamily="49" charset="0"/>
                  </a:rPr>
                  <a:t>Value Perspective</a:t>
                </a:r>
              </a:p>
            </p:txBody>
          </p:sp>
          <p:sp>
            <p:nvSpPr>
              <p:cNvPr id="2065" name="Rectangle 2064">
                <a:extLst>
                  <a:ext uri="{FF2B5EF4-FFF2-40B4-BE49-F238E27FC236}">
                    <a16:creationId xmlns:a16="http://schemas.microsoft.com/office/drawing/2014/main" id="{9879B09B-7020-76FC-2644-A60D92FF443E}"/>
                  </a:ext>
                </a:extLst>
              </p:cNvPr>
              <p:cNvSpPr/>
              <p:nvPr/>
            </p:nvSpPr>
            <p:spPr>
              <a:xfrm>
                <a:off x="8329613" y="716581"/>
                <a:ext cx="1804988" cy="333855"/>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Consolas" panose="020B0609020204030204" pitchFamily="49" charset="0"/>
                  </a:rPr>
                  <a:t>Business Perspective</a:t>
                </a:r>
              </a:p>
            </p:txBody>
          </p:sp>
          <p:sp>
            <p:nvSpPr>
              <p:cNvPr id="2066" name="Rectangle 2065">
                <a:extLst>
                  <a:ext uri="{FF2B5EF4-FFF2-40B4-BE49-F238E27FC236}">
                    <a16:creationId xmlns:a16="http://schemas.microsoft.com/office/drawing/2014/main" id="{7C7481FD-7700-D305-0E2C-25DAE550B1A5}"/>
                  </a:ext>
                </a:extLst>
              </p:cNvPr>
              <p:cNvSpPr/>
              <p:nvPr/>
            </p:nvSpPr>
            <p:spPr>
              <a:xfrm>
                <a:off x="6399213" y="716581"/>
                <a:ext cx="1804988" cy="333855"/>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Consolas" panose="020B0609020204030204" pitchFamily="49" charset="0"/>
                  </a:rPr>
                  <a:t>External Perspective</a:t>
                </a:r>
              </a:p>
            </p:txBody>
          </p:sp>
        </p:grpSp>
      </p:grpSp>
      <p:pic>
        <p:nvPicPr>
          <p:cNvPr id="2" name="Picture 1">
            <a:extLst>
              <a:ext uri="{FF2B5EF4-FFF2-40B4-BE49-F238E27FC236}">
                <a16:creationId xmlns:a16="http://schemas.microsoft.com/office/drawing/2014/main" id="{C0464D2D-DEE9-5DD2-9912-548C6471B3FA}"/>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40000"/>
                    </a14:imgEffect>
                  </a14:imgLayer>
                </a14:imgProps>
              </a:ext>
            </a:extLst>
          </a:blip>
          <a:stretch>
            <a:fillRect/>
          </a:stretch>
        </p:blipFill>
        <p:spPr>
          <a:xfrm>
            <a:off x="11021916" y="6301211"/>
            <a:ext cx="974991" cy="380016"/>
          </a:xfrm>
          <a:prstGeom prst="rect">
            <a:avLst/>
          </a:prstGeom>
        </p:spPr>
      </p:pic>
      <p:sp>
        <p:nvSpPr>
          <p:cNvPr id="9" name="Freeform: Shape 8">
            <a:extLst>
              <a:ext uri="{FF2B5EF4-FFF2-40B4-BE49-F238E27FC236}">
                <a16:creationId xmlns:a16="http://schemas.microsoft.com/office/drawing/2014/main" id="{488315F3-6EF8-61B6-EC27-F1C605557D83}"/>
              </a:ext>
            </a:extLst>
          </p:cNvPr>
          <p:cNvSpPr/>
          <p:nvPr/>
        </p:nvSpPr>
        <p:spPr>
          <a:xfrm>
            <a:off x="9849472" y="-5427"/>
            <a:ext cx="727533" cy="472124"/>
          </a:xfrm>
          <a:custGeom>
            <a:avLst/>
            <a:gdLst>
              <a:gd name="connsiteX0" fmla="*/ 0 w 727533"/>
              <a:gd name="connsiteY0" fmla="*/ 472124 h 472124"/>
              <a:gd name="connsiteX1" fmla="*/ 29847 w 727533"/>
              <a:gd name="connsiteY1" fmla="*/ 461270 h 472124"/>
              <a:gd name="connsiteX2" fmla="*/ 116674 w 727533"/>
              <a:gd name="connsiteY2" fmla="*/ 455844 h 472124"/>
              <a:gd name="connsiteX3" fmla="*/ 130241 w 727533"/>
              <a:gd name="connsiteY3" fmla="*/ 450417 h 472124"/>
              <a:gd name="connsiteX4" fmla="*/ 233348 w 727533"/>
              <a:gd name="connsiteY4" fmla="*/ 442277 h 472124"/>
              <a:gd name="connsiteX5" fmla="*/ 282189 w 727533"/>
              <a:gd name="connsiteY5" fmla="*/ 439563 h 472124"/>
              <a:gd name="connsiteX6" fmla="*/ 298469 w 727533"/>
              <a:gd name="connsiteY6" fmla="*/ 434137 h 472124"/>
              <a:gd name="connsiteX7" fmla="*/ 328316 w 727533"/>
              <a:gd name="connsiteY7" fmla="*/ 420570 h 472124"/>
              <a:gd name="connsiteX8" fmla="*/ 352736 w 727533"/>
              <a:gd name="connsiteY8" fmla="*/ 415143 h 472124"/>
              <a:gd name="connsiteX9" fmla="*/ 407003 w 727533"/>
              <a:gd name="connsiteY9" fmla="*/ 407003 h 472124"/>
              <a:gd name="connsiteX10" fmla="*/ 428710 w 727533"/>
              <a:gd name="connsiteY10" fmla="*/ 401577 h 472124"/>
              <a:gd name="connsiteX11" fmla="*/ 447703 w 727533"/>
              <a:gd name="connsiteY11" fmla="*/ 390723 h 472124"/>
              <a:gd name="connsiteX12" fmla="*/ 461270 w 727533"/>
              <a:gd name="connsiteY12" fmla="*/ 379870 h 472124"/>
              <a:gd name="connsiteX13" fmla="*/ 469410 w 727533"/>
              <a:gd name="connsiteY13" fmla="*/ 371730 h 472124"/>
              <a:gd name="connsiteX14" fmla="*/ 477550 w 727533"/>
              <a:gd name="connsiteY14" fmla="*/ 366303 h 472124"/>
              <a:gd name="connsiteX15" fmla="*/ 501970 w 727533"/>
              <a:gd name="connsiteY15" fmla="*/ 347309 h 472124"/>
              <a:gd name="connsiteX16" fmla="*/ 531817 w 727533"/>
              <a:gd name="connsiteY16" fmla="*/ 333743 h 472124"/>
              <a:gd name="connsiteX17" fmla="*/ 567091 w 727533"/>
              <a:gd name="connsiteY17" fmla="*/ 309323 h 472124"/>
              <a:gd name="connsiteX18" fmla="*/ 572517 w 727533"/>
              <a:gd name="connsiteY18" fmla="*/ 295756 h 472124"/>
              <a:gd name="connsiteX19" fmla="*/ 577944 w 727533"/>
              <a:gd name="connsiteY19" fmla="*/ 287616 h 472124"/>
              <a:gd name="connsiteX20" fmla="*/ 580657 w 727533"/>
              <a:gd name="connsiteY20" fmla="*/ 276762 h 472124"/>
              <a:gd name="connsiteX21" fmla="*/ 596937 w 727533"/>
              <a:gd name="connsiteY21" fmla="*/ 249629 h 472124"/>
              <a:gd name="connsiteX22" fmla="*/ 610504 w 727533"/>
              <a:gd name="connsiteY22" fmla="*/ 222495 h 472124"/>
              <a:gd name="connsiteX23" fmla="*/ 626784 w 727533"/>
              <a:gd name="connsiteY23" fmla="*/ 214355 h 472124"/>
              <a:gd name="connsiteX24" fmla="*/ 667485 w 727533"/>
              <a:gd name="connsiteY24" fmla="*/ 203502 h 472124"/>
              <a:gd name="connsiteX25" fmla="*/ 686478 w 727533"/>
              <a:gd name="connsiteY25" fmla="*/ 200788 h 472124"/>
              <a:gd name="connsiteX26" fmla="*/ 710898 w 727533"/>
              <a:gd name="connsiteY26" fmla="*/ 189935 h 472124"/>
              <a:gd name="connsiteX27" fmla="*/ 719038 w 727533"/>
              <a:gd name="connsiteY27" fmla="*/ 179082 h 472124"/>
              <a:gd name="connsiteX28" fmla="*/ 721752 w 727533"/>
              <a:gd name="connsiteY28" fmla="*/ 149235 h 472124"/>
              <a:gd name="connsiteX29" fmla="*/ 727178 w 727533"/>
              <a:gd name="connsiteY29" fmla="*/ 124815 h 472124"/>
              <a:gd name="connsiteX30" fmla="*/ 727178 w 727533"/>
              <a:gd name="connsiteY30" fmla="*/ 0 h 4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27533" h="472124">
                <a:moveTo>
                  <a:pt x="0" y="472124"/>
                </a:moveTo>
                <a:cubicBezTo>
                  <a:pt x="5694" y="469846"/>
                  <a:pt x="24429" y="462044"/>
                  <a:pt x="29847" y="461270"/>
                </a:cubicBezTo>
                <a:cubicBezTo>
                  <a:pt x="71242" y="455357"/>
                  <a:pt x="42450" y="458813"/>
                  <a:pt x="116674" y="455844"/>
                </a:cubicBezTo>
                <a:cubicBezTo>
                  <a:pt x="121196" y="454035"/>
                  <a:pt x="125680" y="452127"/>
                  <a:pt x="130241" y="450417"/>
                </a:cubicBezTo>
                <a:cubicBezTo>
                  <a:pt x="163441" y="437967"/>
                  <a:pt x="191189" y="444664"/>
                  <a:pt x="233348" y="442277"/>
                </a:cubicBezTo>
                <a:lnTo>
                  <a:pt x="282189" y="439563"/>
                </a:lnTo>
                <a:cubicBezTo>
                  <a:pt x="287616" y="437754"/>
                  <a:pt x="293353" y="436695"/>
                  <a:pt x="298469" y="434137"/>
                </a:cubicBezTo>
                <a:cubicBezTo>
                  <a:pt x="309135" y="428803"/>
                  <a:pt x="316415" y="424898"/>
                  <a:pt x="328316" y="420570"/>
                </a:cubicBezTo>
                <a:cubicBezTo>
                  <a:pt x="333753" y="418593"/>
                  <a:pt x="347745" y="416295"/>
                  <a:pt x="352736" y="415143"/>
                </a:cubicBezTo>
                <a:cubicBezTo>
                  <a:pt x="389212" y="406726"/>
                  <a:pt x="360872" y="410848"/>
                  <a:pt x="407003" y="407003"/>
                </a:cubicBezTo>
                <a:cubicBezTo>
                  <a:pt x="414239" y="405194"/>
                  <a:pt x="422744" y="406052"/>
                  <a:pt x="428710" y="401577"/>
                </a:cubicBezTo>
                <a:cubicBezTo>
                  <a:pt x="441851" y="391720"/>
                  <a:pt x="435273" y="394866"/>
                  <a:pt x="447703" y="390723"/>
                </a:cubicBezTo>
                <a:cubicBezTo>
                  <a:pt x="452225" y="387105"/>
                  <a:pt x="456912" y="383684"/>
                  <a:pt x="461270" y="379870"/>
                </a:cubicBezTo>
                <a:cubicBezTo>
                  <a:pt x="464158" y="377343"/>
                  <a:pt x="466462" y="374187"/>
                  <a:pt x="469410" y="371730"/>
                </a:cubicBezTo>
                <a:cubicBezTo>
                  <a:pt x="471915" y="369642"/>
                  <a:pt x="475045" y="368391"/>
                  <a:pt x="477550" y="366303"/>
                </a:cubicBezTo>
                <a:cubicBezTo>
                  <a:pt x="492118" y="354163"/>
                  <a:pt x="479410" y="359252"/>
                  <a:pt x="501970" y="347309"/>
                </a:cubicBezTo>
                <a:cubicBezTo>
                  <a:pt x="511628" y="342196"/>
                  <a:pt x="522241" y="339010"/>
                  <a:pt x="531817" y="333743"/>
                </a:cubicBezTo>
                <a:cubicBezTo>
                  <a:pt x="543555" y="327287"/>
                  <a:pt x="556012" y="317632"/>
                  <a:pt x="567091" y="309323"/>
                </a:cubicBezTo>
                <a:cubicBezTo>
                  <a:pt x="568900" y="304801"/>
                  <a:pt x="570339" y="300112"/>
                  <a:pt x="572517" y="295756"/>
                </a:cubicBezTo>
                <a:cubicBezTo>
                  <a:pt x="573975" y="292839"/>
                  <a:pt x="576659" y="290613"/>
                  <a:pt x="577944" y="287616"/>
                </a:cubicBezTo>
                <a:cubicBezTo>
                  <a:pt x="579413" y="284188"/>
                  <a:pt x="578989" y="280098"/>
                  <a:pt x="580657" y="276762"/>
                </a:cubicBezTo>
                <a:cubicBezTo>
                  <a:pt x="590130" y="257816"/>
                  <a:pt x="590842" y="265882"/>
                  <a:pt x="596937" y="249629"/>
                </a:cubicBezTo>
                <a:cubicBezTo>
                  <a:pt x="601964" y="236224"/>
                  <a:pt x="596304" y="235275"/>
                  <a:pt x="610504" y="222495"/>
                </a:cubicBezTo>
                <a:cubicBezTo>
                  <a:pt x="615014" y="218436"/>
                  <a:pt x="621184" y="216689"/>
                  <a:pt x="626784" y="214355"/>
                </a:cubicBezTo>
                <a:cubicBezTo>
                  <a:pt x="639064" y="209238"/>
                  <a:pt x="654843" y="205872"/>
                  <a:pt x="667485" y="203502"/>
                </a:cubicBezTo>
                <a:cubicBezTo>
                  <a:pt x="673771" y="202323"/>
                  <a:pt x="680147" y="201693"/>
                  <a:pt x="686478" y="200788"/>
                </a:cubicBezTo>
                <a:cubicBezTo>
                  <a:pt x="689496" y="199581"/>
                  <a:pt x="707568" y="192789"/>
                  <a:pt x="710898" y="189935"/>
                </a:cubicBezTo>
                <a:cubicBezTo>
                  <a:pt x="714331" y="186992"/>
                  <a:pt x="716325" y="182700"/>
                  <a:pt x="719038" y="179082"/>
                </a:cubicBezTo>
                <a:cubicBezTo>
                  <a:pt x="719943" y="169133"/>
                  <a:pt x="720339" y="159125"/>
                  <a:pt x="721752" y="149235"/>
                </a:cubicBezTo>
                <a:cubicBezTo>
                  <a:pt x="724909" y="127140"/>
                  <a:pt x="726488" y="160720"/>
                  <a:pt x="727178" y="124815"/>
                </a:cubicBezTo>
                <a:cubicBezTo>
                  <a:pt x="727978" y="83218"/>
                  <a:pt x="727178" y="41605"/>
                  <a:pt x="727178" y="0"/>
                </a:cubicBezTo>
              </a:path>
            </a:pathLst>
          </a:custGeom>
          <a:noFill/>
          <a:ln w="25400">
            <a:solidFill>
              <a:srgbClr val="DEEB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6" name="Freeform: Shape 15">
            <a:extLst>
              <a:ext uri="{FF2B5EF4-FFF2-40B4-BE49-F238E27FC236}">
                <a16:creationId xmlns:a16="http://schemas.microsoft.com/office/drawing/2014/main" id="{31399CB7-E55C-3CB1-81B1-E2EBF0D8A18D}"/>
              </a:ext>
            </a:extLst>
          </p:cNvPr>
          <p:cNvSpPr/>
          <p:nvPr/>
        </p:nvSpPr>
        <p:spPr>
          <a:xfrm>
            <a:off x="9335264" y="442790"/>
            <a:ext cx="744096" cy="139482"/>
          </a:xfrm>
          <a:custGeom>
            <a:avLst/>
            <a:gdLst>
              <a:gd name="connsiteX0" fmla="*/ 0 w 744096"/>
              <a:gd name="connsiteY0" fmla="*/ 138863 h 139482"/>
              <a:gd name="connsiteX1" fmla="*/ 75982 w 744096"/>
              <a:gd name="connsiteY1" fmla="*/ 138863 h 139482"/>
              <a:gd name="connsiteX2" fmla="*/ 123143 w 744096"/>
              <a:gd name="connsiteY2" fmla="*/ 131003 h 139482"/>
              <a:gd name="connsiteX3" fmla="*/ 133623 w 744096"/>
              <a:gd name="connsiteY3" fmla="*/ 125762 h 139482"/>
              <a:gd name="connsiteX4" fmla="*/ 151964 w 744096"/>
              <a:gd name="connsiteY4" fmla="*/ 120522 h 139482"/>
              <a:gd name="connsiteX5" fmla="*/ 183404 w 744096"/>
              <a:gd name="connsiteY5" fmla="*/ 115282 h 139482"/>
              <a:gd name="connsiteX6" fmla="*/ 191264 w 744096"/>
              <a:gd name="connsiteY6" fmla="*/ 112662 h 139482"/>
              <a:gd name="connsiteX7" fmla="*/ 212225 w 744096"/>
              <a:gd name="connsiteY7" fmla="*/ 104802 h 139482"/>
              <a:gd name="connsiteX8" fmla="*/ 233185 w 744096"/>
              <a:gd name="connsiteY8" fmla="*/ 99562 h 139482"/>
              <a:gd name="connsiteX9" fmla="*/ 241045 w 744096"/>
              <a:gd name="connsiteY9" fmla="*/ 94322 h 139482"/>
              <a:gd name="connsiteX10" fmla="*/ 267246 w 744096"/>
              <a:gd name="connsiteY10" fmla="*/ 89082 h 139482"/>
              <a:gd name="connsiteX11" fmla="*/ 309167 w 744096"/>
              <a:gd name="connsiteY11" fmla="*/ 81221 h 139482"/>
              <a:gd name="connsiteX12" fmla="*/ 324887 w 744096"/>
              <a:gd name="connsiteY12" fmla="*/ 73361 h 139482"/>
              <a:gd name="connsiteX13" fmla="*/ 332747 w 744096"/>
              <a:gd name="connsiteY13" fmla="*/ 70741 h 139482"/>
              <a:gd name="connsiteX14" fmla="*/ 340608 w 744096"/>
              <a:gd name="connsiteY14" fmla="*/ 65501 h 139482"/>
              <a:gd name="connsiteX15" fmla="*/ 356328 w 744096"/>
              <a:gd name="connsiteY15" fmla="*/ 60261 h 139482"/>
              <a:gd name="connsiteX16" fmla="*/ 416589 w 744096"/>
              <a:gd name="connsiteY16" fmla="*/ 49781 h 139482"/>
              <a:gd name="connsiteX17" fmla="*/ 468990 w 744096"/>
              <a:gd name="connsiteY17" fmla="*/ 41921 h 139482"/>
              <a:gd name="connsiteX18" fmla="*/ 482091 w 744096"/>
              <a:gd name="connsiteY18" fmla="*/ 39301 h 139482"/>
              <a:gd name="connsiteX19" fmla="*/ 503051 w 744096"/>
              <a:gd name="connsiteY19" fmla="*/ 36680 h 139482"/>
              <a:gd name="connsiteX20" fmla="*/ 531872 w 744096"/>
              <a:gd name="connsiteY20" fmla="*/ 31440 h 139482"/>
              <a:gd name="connsiteX21" fmla="*/ 539732 w 744096"/>
              <a:gd name="connsiteY21" fmla="*/ 28820 h 139482"/>
              <a:gd name="connsiteX22" fmla="*/ 550212 w 744096"/>
              <a:gd name="connsiteY22" fmla="*/ 23580 h 139482"/>
              <a:gd name="connsiteX23" fmla="*/ 668115 w 744096"/>
              <a:gd name="connsiteY23" fmla="*/ 20960 h 139482"/>
              <a:gd name="connsiteX24" fmla="*/ 681215 w 744096"/>
              <a:gd name="connsiteY24" fmla="*/ 15720 h 139482"/>
              <a:gd name="connsiteX25" fmla="*/ 744096 w 744096"/>
              <a:gd name="connsiteY25" fmla="*/ 2620 h 139482"/>
              <a:gd name="connsiteX26" fmla="*/ 733616 w 744096"/>
              <a:gd name="connsiteY26" fmla="*/ 0 h 139482"/>
              <a:gd name="connsiteX27" fmla="*/ 710036 w 744096"/>
              <a:gd name="connsiteY27" fmla="*/ 5240 h 139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44096" h="139482">
                <a:moveTo>
                  <a:pt x="0" y="138863"/>
                </a:moveTo>
                <a:cubicBezTo>
                  <a:pt x="57984" y="131615"/>
                  <a:pt x="-35105" y="142037"/>
                  <a:pt x="75982" y="138863"/>
                </a:cubicBezTo>
                <a:cubicBezTo>
                  <a:pt x="95456" y="138307"/>
                  <a:pt x="106736" y="135105"/>
                  <a:pt x="123143" y="131003"/>
                </a:cubicBezTo>
                <a:cubicBezTo>
                  <a:pt x="126636" y="129256"/>
                  <a:pt x="130033" y="127301"/>
                  <a:pt x="133623" y="125762"/>
                </a:cubicBezTo>
                <a:cubicBezTo>
                  <a:pt x="137828" y="123960"/>
                  <a:pt x="148025" y="121261"/>
                  <a:pt x="151964" y="120522"/>
                </a:cubicBezTo>
                <a:cubicBezTo>
                  <a:pt x="162407" y="118564"/>
                  <a:pt x="173325" y="118642"/>
                  <a:pt x="183404" y="115282"/>
                </a:cubicBezTo>
                <a:cubicBezTo>
                  <a:pt x="186024" y="114409"/>
                  <a:pt x="188678" y="113632"/>
                  <a:pt x="191264" y="112662"/>
                </a:cubicBezTo>
                <a:cubicBezTo>
                  <a:pt x="198320" y="110016"/>
                  <a:pt x="204958" y="106784"/>
                  <a:pt x="212225" y="104802"/>
                </a:cubicBezTo>
                <a:cubicBezTo>
                  <a:pt x="219173" y="102907"/>
                  <a:pt x="226198" y="101309"/>
                  <a:pt x="233185" y="99562"/>
                </a:cubicBezTo>
                <a:cubicBezTo>
                  <a:pt x="235805" y="97815"/>
                  <a:pt x="238151" y="95562"/>
                  <a:pt x="241045" y="94322"/>
                </a:cubicBezTo>
                <a:cubicBezTo>
                  <a:pt x="247140" y="91710"/>
                  <a:pt x="262046" y="90382"/>
                  <a:pt x="267246" y="89082"/>
                </a:cubicBezTo>
                <a:cubicBezTo>
                  <a:pt x="304655" y="79730"/>
                  <a:pt x="256236" y="86516"/>
                  <a:pt x="309167" y="81221"/>
                </a:cubicBezTo>
                <a:cubicBezTo>
                  <a:pt x="328923" y="74636"/>
                  <a:pt x="304571" y="83519"/>
                  <a:pt x="324887" y="73361"/>
                </a:cubicBezTo>
                <a:cubicBezTo>
                  <a:pt x="327357" y="72126"/>
                  <a:pt x="330277" y="71976"/>
                  <a:pt x="332747" y="70741"/>
                </a:cubicBezTo>
                <a:cubicBezTo>
                  <a:pt x="335564" y="69333"/>
                  <a:pt x="337730" y="66780"/>
                  <a:pt x="340608" y="65501"/>
                </a:cubicBezTo>
                <a:cubicBezTo>
                  <a:pt x="345655" y="63258"/>
                  <a:pt x="351017" y="61778"/>
                  <a:pt x="356328" y="60261"/>
                </a:cubicBezTo>
                <a:cubicBezTo>
                  <a:pt x="382192" y="52871"/>
                  <a:pt x="384679" y="54036"/>
                  <a:pt x="416589" y="49781"/>
                </a:cubicBezTo>
                <a:cubicBezTo>
                  <a:pt x="439461" y="42157"/>
                  <a:pt x="417214" y="48981"/>
                  <a:pt x="468990" y="41921"/>
                </a:cubicBezTo>
                <a:cubicBezTo>
                  <a:pt x="473403" y="41319"/>
                  <a:pt x="477689" y="39978"/>
                  <a:pt x="482091" y="39301"/>
                </a:cubicBezTo>
                <a:cubicBezTo>
                  <a:pt x="489050" y="38230"/>
                  <a:pt x="496081" y="37676"/>
                  <a:pt x="503051" y="36680"/>
                </a:cubicBezTo>
                <a:cubicBezTo>
                  <a:pt x="508505" y="35901"/>
                  <a:pt x="525851" y="32945"/>
                  <a:pt x="531872" y="31440"/>
                </a:cubicBezTo>
                <a:cubicBezTo>
                  <a:pt x="534551" y="30770"/>
                  <a:pt x="537194" y="29908"/>
                  <a:pt x="539732" y="28820"/>
                </a:cubicBezTo>
                <a:cubicBezTo>
                  <a:pt x="543322" y="27281"/>
                  <a:pt x="546314" y="23819"/>
                  <a:pt x="550212" y="23580"/>
                </a:cubicBezTo>
                <a:cubicBezTo>
                  <a:pt x="589449" y="21178"/>
                  <a:pt x="628814" y="21833"/>
                  <a:pt x="668115" y="20960"/>
                </a:cubicBezTo>
                <a:cubicBezTo>
                  <a:pt x="672482" y="19213"/>
                  <a:pt x="676643" y="16824"/>
                  <a:pt x="681215" y="15720"/>
                </a:cubicBezTo>
                <a:cubicBezTo>
                  <a:pt x="702028" y="10696"/>
                  <a:pt x="744096" y="2620"/>
                  <a:pt x="744096" y="2620"/>
                </a:cubicBezTo>
                <a:cubicBezTo>
                  <a:pt x="740603" y="1747"/>
                  <a:pt x="737217" y="0"/>
                  <a:pt x="733616" y="0"/>
                </a:cubicBezTo>
                <a:cubicBezTo>
                  <a:pt x="724394" y="0"/>
                  <a:pt x="718141" y="2538"/>
                  <a:pt x="710036" y="5240"/>
                </a:cubicBezTo>
              </a:path>
            </a:pathLst>
          </a:custGeom>
          <a:noFill/>
          <a:ln>
            <a:solidFill>
              <a:srgbClr val="DEEBF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Box 18">
            <a:extLst>
              <a:ext uri="{FF2B5EF4-FFF2-40B4-BE49-F238E27FC236}">
                <a16:creationId xmlns:a16="http://schemas.microsoft.com/office/drawing/2014/main" id="{D9BD91B2-2748-387F-64F4-0D36A0A334DF}"/>
              </a:ext>
            </a:extLst>
          </p:cNvPr>
          <p:cNvSpPr txBox="1"/>
          <p:nvPr/>
        </p:nvSpPr>
        <p:spPr>
          <a:xfrm>
            <a:off x="589434" y="1223394"/>
            <a:ext cx="8214719" cy="400110"/>
          </a:xfrm>
          <a:prstGeom prst="rect">
            <a:avLst/>
          </a:prstGeom>
          <a:noFill/>
        </p:spPr>
        <p:txBody>
          <a:bodyPr wrap="square">
            <a:spAutoFit/>
          </a:bodyPr>
          <a:lstStyle/>
          <a:p>
            <a:r>
              <a:rPr lang="en-US" sz="2000" dirty="0">
                <a:latin typeface="Consolas" panose="020B0609020204030204" pitchFamily="49" charset="0"/>
              </a:rPr>
              <a:t>The NABC+M Model</a:t>
            </a:r>
            <a:endParaRPr lang="sv-SE" sz="2000" dirty="0">
              <a:latin typeface="Consolas" panose="020B0609020204030204" pitchFamily="49" charset="0"/>
            </a:endParaRPr>
          </a:p>
        </p:txBody>
      </p:sp>
    </p:spTree>
    <p:extLst>
      <p:ext uri="{BB962C8B-B14F-4D97-AF65-F5344CB8AC3E}">
        <p14:creationId xmlns:p14="http://schemas.microsoft.com/office/powerpoint/2010/main" val="3667629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99D063-5F3B-1542-83A9-17D4081F737F}"/>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EAF76FE-F5A3-6D7A-1551-9F325506163F}"/>
              </a:ext>
            </a:extLst>
          </p:cNvPr>
          <p:cNvGraphicFramePr>
            <a:graphicFrameLocks noChangeAspect="1"/>
          </p:cNvGraphicFramePr>
          <p:nvPr>
            <p:custDataLst>
              <p:tags r:id="rId1"/>
            </p:custDataLst>
            <p:extLst>
              <p:ext uri="{D42A27DB-BD31-4B8C-83A1-F6EECF244321}">
                <p14:modId xmlns:p14="http://schemas.microsoft.com/office/powerpoint/2010/main" val="2019957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1EAF76FE-F5A3-6D7A-1551-9F32550616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 name="Group 1">
            <a:extLst>
              <a:ext uri="{FF2B5EF4-FFF2-40B4-BE49-F238E27FC236}">
                <a16:creationId xmlns:a16="http://schemas.microsoft.com/office/drawing/2014/main" id="{59928846-777A-641D-8135-87153891980D}"/>
              </a:ext>
            </a:extLst>
          </p:cNvPr>
          <p:cNvGrpSpPr/>
          <p:nvPr/>
        </p:nvGrpSpPr>
        <p:grpSpPr>
          <a:xfrm>
            <a:off x="446141" y="2681786"/>
            <a:ext cx="11291155" cy="3357563"/>
            <a:chOff x="951706" y="1435100"/>
            <a:chExt cx="9592048" cy="1793073"/>
          </a:xfrm>
        </p:grpSpPr>
        <p:grpSp>
          <p:nvGrpSpPr>
            <p:cNvPr id="3" name="Group 2">
              <a:extLst>
                <a:ext uri="{FF2B5EF4-FFF2-40B4-BE49-F238E27FC236}">
                  <a16:creationId xmlns:a16="http://schemas.microsoft.com/office/drawing/2014/main" id="{ECA0E7D8-EF9E-6399-054A-281824606FB5}"/>
                </a:ext>
              </a:extLst>
            </p:cNvPr>
            <p:cNvGrpSpPr/>
            <p:nvPr/>
          </p:nvGrpSpPr>
          <p:grpSpPr>
            <a:xfrm>
              <a:off x="951706" y="1435100"/>
              <a:ext cx="9526588" cy="197816"/>
              <a:chOff x="608013" y="1562100"/>
              <a:chExt cx="9526588" cy="197816"/>
            </a:xfrm>
          </p:grpSpPr>
          <p:sp>
            <p:nvSpPr>
              <p:cNvPr id="28" name="Rectangle 27">
                <a:extLst>
                  <a:ext uri="{FF2B5EF4-FFF2-40B4-BE49-F238E27FC236}">
                    <a16:creationId xmlns:a16="http://schemas.microsoft.com/office/drawing/2014/main" id="{6166F5CF-EE56-8A1E-038D-C98287C8C084}"/>
                  </a:ext>
                </a:extLst>
              </p:cNvPr>
              <p:cNvSpPr/>
              <p:nvPr/>
            </p:nvSpPr>
            <p:spPr>
              <a:xfrm>
                <a:off x="608013" y="1562100"/>
                <a:ext cx="1804988" cy="197815"/>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latin typeface="Consolas" panose="020B0609020204030204" pitchFamily="49" charset="0"/>
                  </a:rPr>
                  <a:t>Need</a:t>
                </a:r>
              </a:p>
            </p:txBody>
          </p:sp>
          <p:sp>
            <p:nvSpPr>
              <p:cNvPr id="29" name="Rectangle 28">
                <a:extLst>
                  <a:ext uri="{FF2B5EF4-FFF2-40B4-BE49-F238E27FC236}">
                    <a16:creationId xmlns:a16="http://schemas.microsoft.com/office/drawing/2014/main" id="{B3F32661-05D5-889D-912F-94722631B2EE}"/>
                  </a:ext>
                </a:extLst>
              </p:cNvPr>
              <p:cNvSpPr/>
              <p:nvPr/>
            </p:nvSpPr>
            <p:spPr>
              <a:xfrm>
                <a:off x="2538413" y="1562101"/>
                <a:ext cx="1804988" cy="197815"/>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latin typeface="Consolas" panose="020B0609020204030204" pitchFamily="49" charset="0"/>
                  </a:rPr>
                  <a:t>Approach</a:t>
                </a:r>
              </a:p>
            </p:txBody>
          </p:sp>
          <p:sp>
            <p:nvSpPr>
              <p:cNvPr id="30" name="Rectangle 29">
                <a:extLst>
                  <a:ext uri="{FF2B5EF4-FFF2-40B4-BE49-F238E27FC236}">
                    <a16:creationId xmlns:a16="http://schemas.microsoft.com/office/drawing/2014/main" id="{6A7E8366-36B9-0FF9-0EF4-D7DF21D35A99}"/>
                  </a:ext>
                </a:extLst>
              </p:cNvPr>
              <p:cNvSpPr/>
              <p:nvPr/>
            </p:nvSpPr>
            <p:spPr>
              <a:xfrm>
                <a:off x="4468813" y="1562101"/>
                <a:ext cx="1804988" cy="197815"/>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latin typeface="Consolas" panose="020B0609020204030204" pitchFamily="49" charset="0"/>
                  </a:rPr>
                  <a:t>Benefits</a:t>
                </a:r>
              </a:p>
            </p:txBody>
          </p:sp>
          <p:sp>
            <p:nvSpPr>
              <p:cNvPr id="31" name="Rectangle 30">
                <a:extLst>
                  <a:ext uri="{FF2B5EF4-FFF2-40B4-BE49-F238E27FC236}">
                    <a16:creationId xmlns:a16="http://schemas.microsoft.com/office/drawing/2014/main" id="{7C5CFE1C-707B-77D3-EDB3-EC4093AF3609}"/>
                  </a:ext>
                </a:extLst>
              </p:cNvPr>
              <p:cNvSpPr/>
              <p:nvPr/>
            </p:nvSpPr>
            <p:spPr>
              <a:xfrm>
                <a:off x="8329613" y="1562102"/>
                <a:ext cx="1804988" cy="197814"/>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latin typeface="Consolas" panose="020B0609020204030204" pitchFamily="49" charset="0"/>
                  </a:rPr>
                  <a:t>Market</a:t>
                </a:r>
              </a:p>
            </p:txBody>
          </p:sp>
          <p:sp>
            <p:nvSpPr>
              <p:cNvPr id="32" name="Rectangle 31">
                <a:extLst>
                  <a:ext uri="{FF2B5EF4-FFF2-40B4-BE49-F238E27FC236}">
                    <a16:creationId xmlns:a16="http://schemas.microsoft.com/office/drawing/2014/main" id="{FD45F6FE-C79D-5764-F00E-E60051C2A706}"/>
                  </a:ext>
                </a:extLst>
              </p:cNvPr>
              <p:cNvSpPr/>
              <p:nvPr/>
            </p:nvSpPr>
            <p:spPr>
              <a:xfrm>
                <a:off x="6399213" y="1562101"/>
                <a:ext cx="1804988" cy="197815"/>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solidFill>
                      <a:schemeClr val="tx1"/>
                    </a:solidFill>
                    <a:latin typeface="Consolas" panose="020B0609020204030204" pitchFamily="49" charset="0"/>
                  </a:rPr>
                  <a:t>Competition</a:t>
                </a:r>
              </a:p>
            </p:txBody>
          </p:sp>
        </p:grpSp>
        <p:grpSp>
          <p:nvGrpSpPr>
            <p:cNvPr id="9" name="Group 8">
              <a:extLst>
                <a:ext uri="{FF2B5EF4-FFF2-40B4-BE49-F238E27FC236}">
                  <a16:creationId xmlns:a16="http://schemas.microsoft.com/office/drawing/2014/main" id="{1172B7E9-665C-93C2-D76F-E79C1C315675}"/>
                </a:ext>
              </a:extLst>
            </p:cNvPr>
            <p:cNvGrpSpPr/>
            <p:nvPr/>
          </p:nvGrpSpPr>
          <p:grpSpPr>
            <a:xfrm>
              <a:off x="951706" y="1704030"/>
              <a:ext cx="9526588" cy="1291768"/>
              <a:chOff x="608013" y="1436838"/>
              <a:chExt cx="9526588" cy="427199"/>
            </a:xfrm>
            <a:solidFill>
              <a:srgbClr val="ECF4F8"/>
            </a:solidFill>
          </p:grpSpPr>
          <p:sp>
            <p:nvSpPr>
              <p:cNvPr id="21" name="Rectangle 20">
                <a:extLst>
                  <a:ext uri="{FF2B5EF4-FFF2-40B4-BE49-F238E27FC236}">
                    <a16:creationId xmlns:a16="http://schemas.microsoft.com/office/drawing/2014/main" id="{51BDDDFD-179D-41BF-F871-0A59FDAACD77}"/>
                  </a:ext>
                </a:extLst>
              </p:cNvPr>
              <p:cNvSpPr/>
              <p:nvPr/>
            </p:nvSpPr>
            <p:spPr>
              <a:xfrm>
                <a:off x="608013" y="1436839"/>
                <a:ext cx="1804988" cy="427198"/>
              </a:xfrm>
              <a:prstGeom prst="rect">
                <a:avLst/>
              </a:prstGeom>
              <a:grp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latin typeface="Consolas" panose="020B0609020204030204" pitchFamily="49" charset="0"/>
                  </a:rPr>
                  <a:t>Millions of people in remote and underserved areas lack access to clean drinking water. Existing filtration solutions are either too expensive, require infrastructure, or do not effectively remove contaminants.</a:t>
                </a:r>
                <a:endParaRPr lang="sv-SE" sz="1000" dirty="0">
                  <a:solidFill>
                    <a:schemeClr val="tx1"/>
                  </a:solidFill>
                  <a:latin typeface="Consolas" panose="020B0609020204030204" pitchFamily="49" charset="0"/>
                </a:endParaRPr>
              </a:p>
            </p:txBody>
          </p:sp>
          <p:sp>
            <p:nvSpPr>
              <p:cNvPr id="24" name="Rectangle 23">
                <a:extLst>
                  <a:ext uri="{FF2B5EF4-FFF2-40B4-BE49-F238E27FC236}">
                    <a16:creationId xmlns:a16="http://schemas.microsoft.com/office/drawing/2014/main" id="{5FAA25C1-C99A-0C51-5532-A4434711D04D}"/>
                  </a:ext>
                </a:extLst>
              </p:cNvPr>
              <p:cNvSpPr/>
              <p:nvPr/>
            </p:nvSpPr>
            <p:spPr>
              <a:xfrm>
                <a:off x="2538413" y="1436838"/>
                <a:ext cx="1804988" cy="427198"/>
              </a:xfrm>
              <a:prstGeom prst="rect">
                <a:avLst/>
              </a:prstGeom>
              <a:grp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latin typeface="Consolas" panose="020B0609020204030204" pitchFamily="49" charset="0"/>
                  </a:rPr>
                  <a:t>AquaPure is a portable, solar-powered water filtration device that uses advanced nanotechnology to purify water from any source. Unlike traditional filters, it requires no electricity, has self-cleaning capabilities, and lasts five years without replacement.</a:t>
                </a:r>
              </a:p>
            </p:txBody>
          </p:sp>
          <p:sp>
            <p:nvSpPr>
              <p:cNvPr id="25" name="Rectangle 24">
                <a:extLst>
                  <a:ext uri="{FF2B5EF4-FFF2-40B4-BE49-F238E27FC236}">
                    <a16:creationId xmlns:a16="http://schemas.microsoft.com/office/drawing/2014/main" id="{08BAD307-9AC0-ED23-5605-E0102BF551E9}"/>
                  </a:ext>
                </a:extLst>
              </p:cNvPr>
              <p:cNvSpPr/>
              <p:nvPr/>
            </p:nvSpPr>
            <p:spPr>
              <a:xfrm>
                <a:off x="4468813" y="1436838"/>
                <a:ext cx="1804988" cy="427198"/>
              </a:xfrm>
              <a:prstGeom prst="rect">
                <a:avLst/>
              </a:prstGeom>
              <a:grp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latin typeface="Consolas" panose="020B0609020204030204" pitchFamily="49" charset="0"/>
                  </a:rPr>
                  <a:t>AquaPure provides safe drinking water at a fraction of the cost of bottled water or traditional purification systems. It reduces health risks from contaminated water, lowers dependency on expensive filtration methods, and offers a sustainable, long-term solution with minimal maintenance.</a:t>
                </a:r>
              </a:p>
            </p:txBody>
          </p:sp>
          <p:sp>
            <p:nvSpPr>
              <p:cNvPr id="26" name="Rectangle 25">
                <a:extLst>
                  <a:ext uri="{FF2B5EF4-FFF2-40B4-BE49-F238E27FC236}">
                    <a16:creationId xmlns:a16="http://schemas.microsoft.com/office/drawing/2014/main" id="{3E5A5831-1249-94BA-1473-FF74993B99D6}"/>
                  </a:ext>
                </a:extLst>
              </p:cNvPr>
              <p:cNvSpPr/>
              <p:nvPr/>
            </p:nvSpPr>
            <p:spPr>
              <a:xfrm>
                <a:off x="8329613" y="1436839"/>
                <a:ext cx="1804988" cy="427197"/>
              </a:xfrm>
              <a:prstGeom prst="rect">
                <a:avLst/>
              </a:prstGeom>
              <a:grp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t"/>
              <a:lstStyle/>
              <a:p>
                <a:r>
                  <a:rPr lang="en-US" sz="1000">
                    <a:solidFill>
                      <a:schemeClr val="tx1"/>
                    </a:solidFill>
                    <a:latin typeface="Consolas"/>
                    <a:ea typeface="+mn-lt"/>
                    <a:cs typeface="+mn-lt"/>
                  </a:rPr>
                  <a:t>AquaPure's addressable market exceeds 2 billion people lacking clean water, with an initial target of 500 million in remote areas, disaster relief efforts, and outdoor recreation. The global water filtration market is valued at $50 billion, growing at 7% annually, driven by rising water safety concerns and demand for sustainable, chemical-free solutions.</a:t>
                </a:r>
                <a:endParaRPr lang="en-US">
                  <a:solidFill>
                    <a:schemeClr val="tx1"/>
                  </a:solidFill>
                  <a:latin typeface="Consolas"/>
                  <a:ea typeface="+mn-lt"/>
                  <a:cs typeface="+mn-lt"/>
                </a:endParaRPr>
              </a:p>
            </p:txBody>
          </p:sp>
          <p:sp>
            <p:nvSpPr>
              <p:cNvPr id="27" name="Rectangle 26">
                <a:extLst>
                  <a:ext uri="{FF2B5EF4-FFF2-40B4-BE49-F238E27FC236}">
                    <a16:creationId xmlns:a16="http://schemas.microsoft.com/office/drawing/2014/main" id="{0CC4A862-8AF5-334D-51AA-82E00CA2F0C7}"/>
                  </a:ext>
                </a:extLst>
              </p:cNvPr>
              <p:cNvSpPr/>
              <p:nvPr/>
            </p:nvSpPr>
            <p:spPr>
              <a:xfrm>
                <a:off x="6399213" y="1436838"/>
                <a:ext cx="1804988" cy="427198"/>
              </a:xfrm>
              <a:prstGeom prst="rect">
                <a:avLst/>
              </a:prstGeom>
              <a:grp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1000" dirty="0">
                    <a:solidFill>
                      <a:schemeClr val="tx1"/>
                    </a:solidFill>
                    <a:latin typeface="Consolas" panose="020B0609020204030204" pitchFamily="49" charset="0"/>
                  </a:rPr>
                  <a:t>Alternatives include chlorine tablets, traditional water filters, and large-scale purification systems. However, AquaPure is superior because it removes more contaminants, is more cost-effective over time, and does not rely on chemicals or frequent filter replacements.</a:t>
                </a:r>
                <a:endParaRPr lang="sv-SE" sz="1000" dirty="0">
                  <a:solidFill>
                    <a:schemeClr val="tx1"/>
                  </a:solidFill>
                  <a:latin typeface="Consolas" panose="020B0609020204030204" pitchFamily="49" charset="0"/>
                </a:endParaRPr>
              </a:p>
            </p:txBody>
          </p:sp>
        </p:grpSp>
        <p:grpSp>
          <p:nvGrpSpPr>
            <p:cNvPr id="14" name="Group 13">
              <a:extLst>
                <a:ext uri="{FF2B5EF4-FFF2-40B4-BE49-F238E27FC236}">
                  <a16:creationId xmlns:a16="http://schemas.microsoft.com/office/drawing/2014/main" id="{A1BB2975-2336-DDF7-C070-098C53F508AD}"/>
                </a:ext>
              </a:extLst>
            </p:cNvPr>
            <p:cNvGrpSpPr/>
            <p:nvPr/>
          </p:nvGrpSpPr>
          <p:grpSpPr>
            <a:xfrm>
              <a:off x="951706" y="3062334"/>
              <a:ext cx="9592048" cy="165839"/>
              <a:chOff x="608013" y="814434"/>
              <a:chExt cx="9592048" cy="165839"/>
            </a:xfrm>
            <a:solidFill>
              <a:srgbClr val="ECF4F8"/>
            </a:solidFill>
          </p:grpSpPr>
          <p:sp>
            <p:nvSpPr>
              <p:cNvPr id="15" name="Rectangle 14">
                <a:extLst>
                  <a:ext uri="{FF2B5EF4-FFF2-40B4-BE49-F238E27FC236}">
                    <a16:creationId xmlns:a16="http://schemas.microsoft.com/office/drawing/2014/main" id="{E60AEC6D-6327-0259-8689-FDF34DB869D9}"/>
                  </a:ext>
                </a:extLst>
              </p:cNvPr>
              <p:cNvSpPr/>
              <p:nvPr/>
            </p:nvSpPr>
            <p:spPr>
              <a:xfrm>
                <a:off x="608013" y="814443"/>
                <a:ext cx="1804988" cy="165827"/>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Consolas" panose="020B0609020204030204" pitchFamily="49" charset="0"/>
                  </a:rPr>
                  <a:t>Customer Perspective</a:t>
                </a:r>
              </a:p>
            </p:txBody>
          </p:sp>
          <p:sp>
            <p:nvSpPr>
              <p:cNvPr id="16" name="Rectangle 15">
                <a:extLst>
                  <a:ext uri="{FF2B5EF4-FFF2-40B4-BE49-F238E27FC236}">
                    <a16:creationId xmlns:a16="http://schemas.microsoft.com/office/drawing/2014/main" id="{37E53EEA-6DF6-6F0F-5352-8CB0F368A654}"/>
                  </a:ext>
                </a:extLst>
              </p:cNvPr>
              <p:cNvSpPr/>
              <p:nvPr/>
            </p:nvSpPr>
            <p:spPr>
              <a:xfrm>
                <a:off x="2538413" y="814437"/>
                <a:ext cx="1804988" cy="165836"/>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Consolas" panose="020B0609020204030204" pitchFamily="49" charset="0"/>
                  </a:rPr>
                  <a:t>Internal Perspective</a:t>
                </a:r>
              </a:p>
            </p:txBody>
          </p:sp>
          <p:sp>
            <p:nvSpPr>
              <p:cNvPr id="17" name="Rectangle 16">
                <a:extLst>
                  <a:ext uri="{FF2B5EF4-FFF2-40B4-BE49-F238E27FC236}">
                    <a16:creationId xmlns:a16="http://schemas.microsoft.com/office/drawing/2014/main" id="{E5C8434B-6A50-7AF4-AD26-EBE5E3D2F3EF}"/>
                  </a:ext>
                </a:extLst>
              </p:cNvPr>
              <p:cNvSpPr/>
              <p:nvPr/>
            </p:nvSpPr>
            <p:spPr>
              <a:xfrm>
                <a:off x="4468813" y="814436"/>
                <a:ext cx="1804988" cy="165836"/>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Consolas" panose="020B0609020204030204" pitchFamily="49" charset="0"/>
                  </a:rPr>
                  <a:t>Value Perspective</a:t>
                </a:r>
              </a:p>
            </p:txBody>
          </p:sp>
          <p:sp>
            <p:nvSpPr>
              <p:cNvPr id="18" name="Rectangle 17">
                <a:extLst>
                  <a:ext uri="{FF2B5EF4-FFF2-40B4-BE49-F238E27FC236}">
                    <a16:creationId xmlns:a16="http://schemas.microsoft.com/office/drawing/2014/main" id="{6253788C-C909-313E-2E09-DDD5C75C4C3E}"/>
                  </a:ext>
                </a:extLst>
              </p:cNvPr>
              <p:cNvSpPr/>
              <p:nvPr/>
            </p:nvSpPr>
            <p:spPr>
              <a:xfrm>
                <a:off x="8329613" y="814434"/>
                <a:ext cx="1870448" cy="165836"/>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Consolas" panose="020B0609020204030204" pitchFamily="49" charset="0"/>
                  </a:rPr>
                  <a:t>Business Perspective</a:t>
                </a:r>
              </a:p>
            </p:txBody>
          </p:sp>
          <p:sp>
            <p:nvSpPr>
              <p:cNvPr id="20" name="Rectangle 19">
                <a:extLst>
                  <a:ext uri="{FF2B5EF4-FFF2-40B4-BE49-F238E27FC236}">
                    <a16:creationId xmlns:a16="http://schemas.microsoft.com/office/drawing/2014/main" id="{8929772C-FAFD-1F70-6B51-4CA0AE00D091}"/>
                  </a:ext>
                </a:extLst>
              </p:cNvPr>
              <p:cNvSpPr/>
              <p:nvPr/>
            </p:nvSpPr>
            <p:spPr>
              <a:xfrm>
                <a:off x="6399213" y="814437"/>
                <a:ext cx="1804988" cy="165836"/>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000" dirty="0">
                    <a:solidFill>
                      <a:schemeClr val="tx1"/>
                    </a:solidFill>
                    <a:latin typeface="Consolas" panose="020B0609020204030204" pitchFamily="49" charset="0"/>
                  </a:rPr>
                  <a:t>External Perspective</a:t>
                </a:r>
              </a:p>
            </p:txBody>
          </p:sp>
        </p:grpSp>
      </p:grpSp>
      <p:pic>
        <p:nvPicPr>
          <p:cNvPr id="5" name="Picture 4">
            <a:extLst>
              <a:ext uri="{FF2B5EF4-FFF2-40B4-BE49-F238E27FC236}">
                <a16:creationId xmlns:a16="http://schemas.microsoft.com/office/drawing/2014/main" id="{FF4522DD-FD35-52A2-57DE-06355BF7716D}"/>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11021916" y="6301211"/>
            <a:ext cx="974991" cy="380016"/>
          </a:xfrm>
          <a:prstGeom prst="rect">
            <a:avLst/>
          </a:prstGeom>
        </p:spPr>
      </p:pic>
      <p:sp>
        <p:nvSpPr>
          <p:cNvPr id="11" name="Freeform: Shape 10">
            <a:extLst>
              <a:ext uri="{FF2B5EF4-FFF2-40B4-BE49-F238E27FC236}">
                <a16:creationId xmlns:a16="http://schemas.microsoft.com/office/drawing/2014/main" id="{1D2ED29E-4614-A397-3CFC-44075671C11F}"/>
              </a:ext>
            </a:extLst>
          </p:cNvPr>
          <p:cNvSpPr/>
          <p:nvPr/>
        </p:nvSpPr>
        <p:spPr>
          <a:xfrm>
            <a:off x="8027605" y="30480"/>
            <a:ext cx="1463945" cy="2407920"/>
          </a:xfrm>
          <a:custGeom>
            <a:avLst/>
            <a:gdLst>
              <a:gd name="connsiteX0" fmla="*/ 308675 w 1463945"/>
              <a:gd name="connsiteY0" fmla="*/ 0 h 2407920"/>
              <a:gd name="connsiteX1" fmla="*/ 262955 w 1463945"/>
              <a:gd name="connsiteY1" fmla="*/ 114300 h 2407920"/>
              <a:gd name="connsiteX2" fmla="*/ 186755 w 1463945"/>
              <a:gd name="connsiteY2" fmla="*/ 281940 h 2407920"/>
              <a:gd name="connsiteX3" fmla="*/ 163895 w 1463945"/>
              <a:gd name="connsiteY3" fmla="*/ 377190 h 2407920"/>
              <a:gd name="connsiteX4" fmla="*/ 133415 w 1463945"/>
              <a:gd name="connsiteY4" fmla="*/ 556260 h 2407920"/>
              <a:gd name="connsiteX5" fmla="*/ 34355 w 1463945"/>
              <a:gd name="connsiteY5" fmla="*/ 941070 h 2407920"/>
              <a:gd name="connsiteX6" fmla="*/ 65 w 1463945"/>
              <a:gd name="connsiteY6" fmla="*/ 1325880 h 2407920"/>
              <a:gd name="connsiteX7" fmla="*/ 11495 w 1463945"/>
              <a:gd name="connsiteY7" fmla="*/ 1546860 h 2407920"/>
              <a:gd name="connsiteX8" fmla="*/ 68645 w 1463945"/>
              <a:gd name="connsiteY8" fmla="*/ 1706880 h 2407920"/>
              <a:gd name="connsiteX9" fmla="*/ 179135 w 1463945"/>
              <a:gd name="connsiteY9" fmla="*/ 1901190 h 2407920"/>
              <a:gd name="connsiteX10" fmla="*/ 224855 w 1463945"/>
              <a:gd name="connsiteY10" fmla="*/ 1992630 h 2407920"/>
              <a:gd name="connsiteX11" fmla="*/ 240095 w 1463945"/>
              <a:gd name="connsiteY11" fmla="*/ 2023110 h 2407920"/>
              <a:gd name="connsiteX12" fmla="*/ 255335 w 1463945"/>
              <a:gd name="connsiteY12" fmla="*/ 2076450 h 2407920"/>
              <a:gd name="connsiteX13" fmla="*/ 262955 w 1463945"/>
              <a:gd name="connsiteY13" fmla="*/ 2099310 h 2407920"/>
              <a:gd name="connsiteX14" fmla="*/ 266765 w 1463945"/>
              <a:gd name="connsiteY14" fmla="*/ 2118360 h 2407920"/>
              <a:gd name="connsiteX15" fmla="*/ 282005 w 1463945"/>
              <a:gd name="connsiteY15" fmla="*/ 2160270 h 2407920"/>
              <a:gd name="connsiteX16" fmla="*/ 293435 w 1463945"/>
              <a:gd name="connsiteY16" fmla="*/ 2198370 h 2407920"/>
              <a:gd name="connsiteX17" fmla="*/ 301055 w 1463945"/>
              <a:gd name="connsiteY17" fmla="*/ 2221230 h 2407920"/>
              <a:gd name="connsiteX18" fmla="*/ 304865 w 1463945"/>
              <a:gd name="connsiteY18" fmla="*/ 2236470 h 2407920"/>
              <a:gd name="connsiteX19" fmla="*/ 312485 w 1463945"/>
              <a:gd name="connsiteY19" fmla="*/ 2247900 h 2407920"/>
              <a:gd name="connsiteX20" fmla="*/ 331535 w 1463945"/>
              <a:gd name="connsiteY20" fmla="*/ 2282190 h 2407920"/>
              <a:gd name="connsiteX21" fmla="*/ 342965 w 1463945"/>
              <a:gd name="connsiteY21" fmla="*/ 2301240 h 2407920"/>
              <a:gd name="connsiteX22" fmla="*/ 369635 w 1463945"/>
              <a:gd name="connsiteY22" fmla="*/ 2354580 h 2407920"/>
              <a:gd name="connsiteX23" fmla="*/ 377255 w 1463945"/>
              <a:gd name="connsiteY23" fmla="*/ 2369820 h 2407920"/>
              <a:gd name="connsiteX24" fmla="*/ 388685 w 1463945"/>
              <a:gd name="connsiteY24" fmla="*/ 2385060 h 2407920"/>
              <a:gd name="connsiteX25" fmla="*/ 400115 w 1463945"/>
              <a:gd name="connsiteY25" fmla="*/ 2404110 h 2407920"/>
              <a:gd name="connsiteX26" fmla="*/ 415355 w 1463945"/>
              <a:gd name="connsiteY26" fmla="*/ 2407920 h 2407920"/>
              <a:gd name="connsiteX27" fmla="*/ 651575 w 1463945"/>
              <a:gd name="connsiteY27" fmla="*/ 2407920 h 2407920"/>
              <a:gd name="connsiteX28" fmla="*/ 701105 w 1463945"/>
              <a:gd name="connsiteY28" fmla="*/ 2377440 h 2407920"/>
              <a:gd name="connsiteX29" fmla="*/ 720155 w 1463945"/>
              <a:gd name="connsiteY29" fmla="*/ 2369820 h 2407920"/>
              <a:gd name="connsiteX30" fmla="*/ 773495 w 1463945"/>
              <a:gd name="connsiteY30" fmla="*/ 2339340 h 2407920"/>
              <a:gd name="connsiteX31" fmla="*/ 792545 w 1463945"/>
              <a:gd name="connsiteY31" fmla="*/ 2331720 h 2407920"/>
              <a:gd name="connsiteX32" fmla="*/ 826835 w 1463945"/>
              <a:gd name="connsiteY32" fmla="*/ 2305050 h 2407920"/>
              <a:gd name="connsiteX33" fmla="*/ 830645 w 1463945"/>
              <a:gd name="connsiteY33" fmla="*/ 2286000 h 2407920"/>
              <a:gd name="connsiteX34" fmla="*/ 826835 w 1463945"/>
              <a:gd name="connsiteY34" fmla="*/ 2179320 h 2407920"/>
              <a:gd name="connsiteX35" fmla="*/ 788735 w 1463945"/>
              <a:gd name="connsiteY35" fmla="*/ 2129790 h 2407920"/>
              <a:gd name="connsiteX36" fmla="*/ 739205 w 1463945"/>
              <a:gd name="connsiteY36" fmla="*/ 2076450 h 2407920"/>
              <a:gd name="connsiteX37" fmla="*/ 640145 w 1463945"/>
              <a:gd name="connsiteY37" fmla="*/ 1969770 h 2407920"/>
              <a:gd name="connsiteX38" fmla="*/ 571565 w 1463945"/>
              <a:gd name="connsiteY38" fmla="*/ 1836420 h 2407920"/>
              <a:gd name="connsiteX39" fmla="*/ 525845 w 1463945"/>
              <a:gd name="connsiteY39" fmla="*/ 1691640 h 2407920"/>
              <a:gd name="connsiteX40" fmla="*/ 518225 w 1463945"/>
              <a:gd name="connsiteY40" fmla="*/ 1661160 h 2407920"/>
              <a:gd name="connsiteX41" fmla="*/ 502985 w 1463945"/>
              <a:gd name="connsiteY41" fmla="*/ 1619250 h 2407920"/>
              <a:gd name="connsiteX42" fmla="*/ 487745 w 1463945"/>
              <a:gd name="connsiteY42" fmla="*/ 1565910 h 2407920"/>
              <a:gd name="connsiteX43" fmla="*/ 483935 w 1463945"/>
              <a:gd name="connsiteY43" fmla="*/ 1520190 h 2407920"/>
              <a:gd name="connsiteX44" fmla="*/ 457265 w 1463945"/>
              <a:gd name="connsiteY44" fmla="*/ 1371600 h 2407920"/>
              <a:gd name="connsiteX45" fmla="*/ 449645 w 1463945"/>
              <a:gd name="connsiteY45" fmla="*/ 845820 h 2407920"/>
              <a:gd name="connsiteX46" fmla="*/ 499175 w 1463945"/>
              <a:gd name="connsiteY46" fmla="*/ 697230 h 2407920"/>
              <a:gd name="connsiteX47" fmla="*/ 518225 w 1463945"/>
              <a:gd name="connsiteY47" fmla="*/ 651510 h 2407920"/>
              <a:gd name="connsiteX48" fmla="*/ 544895 w 1463945"/>
              <a:gd name="connsiteY48" fmla="*/ 609600 h 2407920"/>
              <a:gd name="connsiteX49" fmla="*/ 628715 w 1463945"/>
              <a:gd name="connsiteY49" fmla="*/ 518160 h 2407920"/>
              <a:gd name="connsiteX50" fmla="*/ 720155 w 1463945"/>
              <a:gd name="connsiteY50" fmla="*/ 441960 h 2407920"/>
              <a:gd name="connsiteX51" fmla="*/ 834455 w 1463945"/>
              <a:gd name="connsiteY51" fmla="*/ 388620 h 2407920"/>
              <a:gd name="connsiteX52" fmla="*/ 952565 w 1463945"/>
              <a:gd name="connsiteY52" fmla="*/ 342900 h 2407920"/>
              <a:gd name="connsiteX53" fmla="*/ 998285 w 1463945"/>
              <a:gd name="connsiteY53" fmla="*/ 323850 h 2407920"/>
              <a:gd name="connsiteX54" fmla="*/ 1066865 w 1463945"/>
              <a:gd name="connsiteY54" fmla="*/ 297180 h 2407920"/>
              <a:gd name="connsiteX55" fmla="*/ 1139255 w 1463945"/>
              <a:gd name="connsiteY55" fmla="*/ 262890 h 2407920"/>
              <a:gd name="connsiteX56" fmla="*/ 1196405 w 1463945"/>
              <a:gd name="connsiteY56" fmla="*/ 240030 h 2407920"/>
              <a:gd name="connsiteX57" fmla="*/ 1291655 w 1463945"/>
              <a:gd name="connsiteY57" fmla="*/ 194310 h 2407920"/>
              <a:gd name="connsiteX58" fmla="*/ 1405955 w 1463945"/>
              <a:gd name="connsiteY58" fmla="*/ 144780 h 2407920"/>
              <a:gd name="connsiteX59" fmla="*/ 1421195 w 1463945"/>
              <a:gd name="connsiteY59" fmla="*/ 133350 h 2407920"/>
              <a:gd name="connsiteX60" fmla="*/ 1451675 w 1463945"/>
              <a:gd name="connsiteY60" fmla="*/ 102870 h 2407920"/>
              <a:gd name="connsiteX61" fmla="*/ 1459295 w 1463945"/>
              <a:gd name="connsiteY61" fmla="*/ 87630 h 2407920"/>
              <a:gd name="connsiteX62" fmla="*/ 1459295 w 1463945"/>
              <a:gd name="connsiteY62" fmla="*/ 34290 h 2407920"/>
              <a:gd name="connsiteX63" fmla="*/ 1432625 w 1463945"/>
              <a:gd name="connsiteY63" fmla="*/ 30480 h 2407920"/>
              <a:gd name="connsiteX64" fmla="*/ 1417385 w 1463945"/>
              <a:gd name="connsiteY64" fmla="*/ 26670 h 2407920"/>
              <a:gd name="connsiteX65" fmla="*/ 308675 w 1463945"/>
              <a:gd name="connsiteY65" fmla="*/ 0 h 240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463945" h="2407920">
                <a:moveTo>
                  <a:pt x="308675" y="0"/>
                </a:moveTo>
                <a:cubicBezTo>
                  <a:pt x="275368" y="55511"/>
                  <a:pt x="320329" y="-22210"/>
                  <a:pt x="262955" y="114300"/>
                </a:cubicBezTo>
                <a:cubicBezTo>
                  <a:pt x="239172" y="170887"/>
                  <a:pt x="208399" y="224501"/>
                  <a:pt x="186755" y="281940"/>
                </a:cubicBezTo>
                <a:cubicBezTo>
                  <a:pt x="175242" y="312494"/>
                  <a:pt x="170831" y="345284"/>
                  <a:pt x="163895" y="377190"/>
                </a:cubicBezTo>
                <a:cubicBezTo>
                  <a:pt x="96170" y="688727"/>
                  <a:pt x="209676" y="185848"/>
                  <a:pt x="133415" y="556260"/>
                </a:cubicBezTo>
                <a:cubicBezTo>
                  <a:pt x="108842" y="675617"/>
                  <a:pt x="65052" y="827874"/>
                  <a:pt x="34355" y="941070"/>
                </a:cubicBezTo>
                <a:cubicBezTo>
                  <a:pt x="21987" y="1050320"/>
                  <a:pt x="65" y="1213682"/>
                  <a:pt x="65" y="1325880"/>
                </a:cubicBezTo>
                <a:cubicBezTo>
                  <a:pt x="65" y="1399638"/>
                  <a:pt x="-1572" y="1474268"/>
                  <a:pt x="11495" y="1546860"/>
                </a:cubicBezTo>
                <a:cubicBezTo>
                  <a:pt x="21529" y="1602604"/>
                  <a:pt x="48361" y="1653997"/>
                  <a:pt x="68645" y="1706880"/>
                </a:cubicBezTo>
                <a:cubicBezTo>
                  <a:pt x="153103" y="1927073"/>
                  <a:pt x="74478" y="1736729"/>
                  <a:pt x="179135" y="1901190"/>
                </a:cubicBezTo>
                <a:cubicBezTo>
                  <a:pt x="197430" y="1929940"/>
                  <a:pt x="209615" y="1962150"/>
                  <a:pt x="224855" y="1992630"/>
                </a:cubicBezTo>
                <a:cubicBezTo>
                  <a:pt x="229935" y="2002790"/>
                  <a:pt x="236503" y="2012334"/>
                  <a:pt x="240095" y="2023110"/>
                </a:cubicBezTo>
                <a:cubicBezTo>
                  <a:pt x="258365" y="2077920"/>
                  <a:pt x="236199" y="2009473"/>
                  <a:pt x="255335" y="2076450"/>
                </a:cubicBezTo>
                <a:cubicBezTo>
                  <a:pt x="257542" y="2084173"/>
                  <a:pt x="260842" y="2091561"/>
                  <a:pt x="262955" y="2099310"/>
                </a:cubicBezTo>
                <a:cubicBezTo>
                  <a:pt x="264659" y="2105558"/>
                  <a:pt x="265061" y="2112112"/>
                  <a:pt x="266765" y="2118360"/>
                </a:cubicBezTo>
                <a:cubicBezTo>
                  <a:pt x="276105" y="2152605"/>
                  <a:pt x="271779" y="2129593"/>
                  <a:pt x="282005" y="2160270"/>
                </a:cubicBezTo>
                <a:cubicBezTo>
                  <a:pt x="286198" y="2172849"/>
                  <a:pt x="289480" y="2185714"/>
                  <a:pt x="293435" y="2198370"/>
                </a:cubicBezTo>
                <a:cubicBezTo>
                  <a:pt x="295831" y="2206037"/>
                  <a:pt x="298747" y="2213537"/>
                  <a:pt x="301055" y="2221230"/>
                </a:cubicBezTo>
                <a:cubicBezTo>
                  <a:pt x="302560" y="2226246"/>
                  <a:pt x="302802" y="2231657"/>
                  <a:pt x="304865" y="2236470"/>
                </a:cubicBezTo>
                <a:cubicBezTo>
                  <a:pt x="306669" y="2240679"/>
                  <a:pt x="310058" y="2244017"/>
                  <a:pt x="312485" y="2247900"/>
                </a:cubicBezTo>
                <a:cubicBezTo>
                  <a:pt x="336306" y="2286014"/>
                  <a:pt x="313341" y="2249440"/>
                  <a:pt x="331535" y="2282190"/>
                </a:cubicBezTo>
                <a:cubicBezTo>
                  <a:pt x="335131" y="2288663"/>
                  <a:pt x="339454" y="2294720"/>
                  <a:pt x="342965" y="2301240"/>
                </a:cubicBezTo>
                <a:cubicBezTo>
                  <a:pt x="352389" y="2318743"/>
                  <a:pt x="360745" y="2336800"/>
                  <a:pt x="369635" y="2354580"/>
                </a:cubicBezTo>
                <a:cubicBezTo>
                  <a:pt x="372175" y="2359660"/>
                  <a:pt x="373847" y="2365276"/>
                  <a:pt x="377255" y="2369820"/>
                </a:cubicBezTo>
                <a:cubicBezTo>
                  <a:pt x="381065" y="2374900"/>
                  <a:pt x="385163" y="2379776"/>
                  <a:pt x="388685" y="2385060"/>
                </a:cubicBezTo>
                <a:cubicBezTo>
                  <a:pt x="392793" y="2391222"/>
                  <a:pt x="394492" y="2399291"/>
                  <a:pt x="400115" y="2404110"/>
                </a:cubicBezTo>
                <a:cubicBezTo>
                  <a:pt x="404091" y="2407518"/>
                  <a:pt x="410275" y="2406650"/>
                  <a:pt x="415355" y="2407920"/>
                </a:cubicBezTo>
                <a:cubicBezTo>
                  <a:pt x="497722" y="2366736"/>
                  <a:pt x="409287" y="2407920"/>
                  <a:pt x="651575" y="2407920"/>
                </a:cubicBezTo>
                <a:cubicBezTo>
                  <a:pt x="666605" y="2407920"/>
                  <a:pt x="694516" y="2381495"/>
                  <a:pt x="701105" y="2377440"/>
                </a:cubicBezTo>
                <a:cubicBezTo>
                  <a:pt x="706930" y="2373856"/>
                  <a:pt x="714176" y="2373141"/>
                  <a:pt x="720155" y="2369820"/>
                </a:cubicBezTo>
                <a:cubicBezTo>
                  <a:pt x="767417" y="2343563"/>
                  <a:pt x="683512" y="2375333"/>
                  <a:pt x="773495" y="2339340"/>
                </a:cubicBezTo>
                <a:cubicBezTo>
                  <a:pt x="779845" y="2336800"/>
                  <a:pt x="786792" y="2335418"/>
                  <a:pt x="792545" y="2331720"/>
                </a:cubicBezTo>
                <a:cubicBezTo>
                  <a:pt x="804725" y="2323890"/>
                  <a:pt x="826835" y="2305050"/>
                  <a:pt x="826835" y="2305050"/>
                </a:cubicBezTo>
                <a:cubicBezTo>
                  <a:pt x="828105" y="2298700"/>
                  <a:pt x="828371" y="2292063"/>
                  <a:pt x="830645" y="2286000"/>
                </a:cubicBezTo>
                <a:cubicBezTo>
                  <a:pt x="849051" y="2236918"/>
                  <a:pt x="887363" y="2356247"/>
                  <a:pt x="826835" y="2179320"/>
                </a:cubicBezTo>
                <a:cubicBezTo>
                  <a:pt x="820093" y="2159612"/>
                  <a:pt x="801747" y="2146055"/>
                  <a:pt x="788735" y="2129790"/>
                </a:cubicBezTo>
                <a:cubicBezTo>
                  <a:pt x="775441" y="2113172"/>
                  <a:pt x="755098" y="2090356"/>
                  <a:pt x="739205" y="2076450"/>
                </a:cubicBezTo>
                <a:cubicBezTo>
                  <a:pt x="690771" y="2034070"/>
                  <a:pt x="683359" y="2048341"/>
                  <a:pt x="640145" y="1969770"/>
                </a:cubicBezTo>
                <a:cubicBezTo>
                  <a:pt x="612663" y="1919803"/>
                  <a:pt x="592684" y="1887457"/>
                  <a:pt x="571565" y="1836420"/>
                </a:cubicBezTo>
                <a:cubicBezTo>
                  <a:pt x="555892" y="1798543"/>
                  <a:pt x="534164" y="1724918"/>
                  <a:pt x="525845" y="1691640"/>
                </a:cubicBezTo>
                <a:cubicBezTo>
                  <a:pt x="523305" y="1681480"/>
                  <a:pt x="521379" y="1671147"/>
                  <a:pt x="518225" y="1661160"/>
                </a:cubicBezTo>
                <a:cubicBezTo>
                  <a:pt x="513749" y="1646985"/>
                  <a:pt x="507515" y="1633408"/>
                  <a:pt x="502985" y="1619250"/>
                </a:cubicBezTo>
                <a:cubicBezTo>
                  <a:pt x="497349" y="1601638"/>
                  <a:pt x="492825" y="1583690"/>
                  <a:pt x="487745" y="1565910"/>
                </a:cubicBezTo>
                <a:cubicBezTo>
                  <a:pt x="486475" y="1550670"/>
                  <a:pt x="485892" y="1535357"/>
                  <a:pt x="483935" y="1520190"/>
                </a:cubicBezTo>
                <a:cubicBezTo>
                  <a:pt x="476434" y="1462061"/>
                  <a:pt x="468846" y="1429503"/>
                  <a:pt x="457265" y="1371600"/>
                </a:cubicBezTo>
                <a:cubicBezTo>
                  <a:pt x="436192" y="1139799"/>
                  <a:pt x="437732" y="1203222"/>
                  <a:pt x="449645" y="845820"/>
                </a:cubicBezTo>
                <a:cubicBezTo>
                  <a:pt x="451332" y="795217"/>
                  <a:pt x="481170" y="740442"/>
                  <a:pt x="499175" y="697230"/>
                </a:cubicBezTo>
                <a:cubicBezTo>
                  <a:pt x="505525" y="681990"/>
                  <a:pt x="509361" y="665439"/>
                  <a:pt x="518225" y="651510"/>
                </a:cubicBezTo>
                <a:cubicBezTo>
                  <a:pt x="527115" y="637540"/>
                  <a:pt x="535270" y="623074"/>
                  <a:pt x="544895" y="609600"/>
                </a:cubicBezTo>
                <a:cubicBezTo>
                  <a:pt x="568633" y="576366"/>
                  <a:pt x="598582" y="545121"/>
                  <a:pt x="628715" y="518160"/>
                </a:cubicBezTo>
                <a:cubicBezTo>
                  <a:pt x="658283" y="491704"/>
                  <a:pt x="684201" y="458738"/>
                  <a:pt x="720155" y="441960"/>
                </a:cubicBezTo>
                <a:cubicBezTo>
                  <a:pt x="758255" y="424180"/>
                  <a:pt x="795246" y="403798"/>
                  <a:pt x="834455" y="388620"/>
                </a:cubicBezTo>
                <a:lnTo>
                  <a:pt x="952565" y="342900"/>
                </a:lnTo>
                <a:cubicBezTo>
                  <a:pt x="967919" y="336830"/>
                  <a:pt x="982956" y="329982"/>
                  <a:pt x="998285" y="323850"/>
                </a:cubicBezTo>
                <a:cubicBezTo>
                  <a:pt x="1021058" y="314741"/>
                  <a:pt x="1044698" y="307680"/>
                  <a:pt x="1066865" y="297180"/>
                </a:cubicBezTo>
                <a:cubicBezTo>
                  <a:pt x="1090995" y="285750"/>
                  <a:pt x="1114826" y="273667"/>
                  <a:pt x="1139255" y="262890"/>
                </a:cubicBezTo>
                <a:cubicBezTo>
                  <a:pt x="1158027" y="254608"/>
                  <a:pt x="1177695" y="248450"/>
                  <a:pt x="1196405" y="240030"/>
                </a:cubicBezTo>
                <a:cubicBezTo>
                  <a:pt x="1228521" y="225578"/>
                  <a:pt x="1258956" y="207390"/>
                  <a:pt x="1291655" y="194310"/>
                </a:cubicBezTo>
                <a:cubicBezTo>
                  <a:pt x="1337938" y="175797"/>
                  <a:pt x="1369676" y="168966"/>
                  <a:pt x="1405955" y="144780"/>
                </a:cubicBezTo>
                <a:cubicBezTo>
                  <a:pt x="1411239" y="141258"/>
                  <a:pt x="1416514" y="137641"/>
                  <a:pt x="1421195" y="133350"/>
                </a:cubicBezTo>
                <a:cubicBezTo>
                  <a:pt x="1431787" y="123641"/>
                  <a:pt x="1445249" y="115721"/>
                  <a:pt x="1451675" y="102870"/>
                </a:cubicBezTo>
                <a:lnTo>
                  <a:pt x="1459295" y="87630"/>
                </a:lnTo>
                <a:cubicBezTo>
                  <a:pt x="1461317" y="75498"/>
                  <a:pt x="1468664" y="44830"/>
                  <a:pt x="1459295" y="34290"/>
                </a:cubicBezTo>
                <a:cubicBezTo>
                  <a:pt x="1453329" y="27578"/>
                  <a:pt x="1441460" y="32086"/>
                  <a:pt x="1432625" y="30480"/>
                </a:cubicBezTo>
                <a:cubicBezTo>
                  <a:pt x="1427473" y="29543"/>
                  <a:pt x="1422621" y="26729"/>
                  <a:pt x="1417385" y="26670"/>
                </a:cubicBezTo>
                <a:lnTo>
                  <a:pt x="308675" y="0"/>
                </a:lnTo>
                <a:close/>
              </a:path>
            </a:pathLst>
          </a:custGeom>
          <a:solidFill>
            <a:srgbClr val="CFE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23" name="Group 22">
            <a:extLst>
              <a:ext uri="{FF2B5EF4-FFF2-40B4-BE49-F238E27FC236}">
                <a16:creationId xmlns:a16="http://schemas.microsoft.com/office/drawing/2014/main" id="{2E58ADE9-70B7-F52D-3474-EE65ED040321}"/>
              </a:ext>
            </a:extLst>
          </p:cNvPr>
          <p:cNvGrpSpPr/>
          <p:nvPr/>
        </p:nvGrpSpPr>
        <p:grpSpPr>
          <a:xfrm>
            <a:off x="0" y="0"/>
            <a:ext cx="12192000" cy="2454948"/>
            <a:chOff x="0" y="0"/>
            <a:chExt cx="12192000" cy="2441016"/>
          </a:xfrm>
        </p:grpSpPr>
        <p:pic>
          <p:nvPicPr>
            <p:cNvPr id="8" name="Picture 7" descr="A dropper and a dropper on a glass plate&#10;&#10;AI-generated content may be incorrect.">
              <a:extLst>
                <a:ext uri="{FF2B5EF4-FFF2-40B4-BE49-F238E27FC236}">
                  <a16:creationId xmlns:a16="http://schemas.microsoft.com/office/drawing/2014/main" id="{5F363616-8C49-CE6A-8F64-6740B5FD8C0A}"/>
                </a:ext>
              </a:extLst>
            </p:cNvPr>
            <p:cNvPicPr>
              <a:picLocks noChangeAspect="1"/>
            </p:cNvPicPr>
            <p:nvPr/>
          </p:nvPicPr>
          <p:blipFill>
            <a:blip r:embed="rId7">
              <a:extLst>
                <a:ext uri="{28A0092B-C50C-407E-A947-70E740481C1C}">
                  <a14:useLocalDpi xmlns:a14="http://schemas.microsoft.com/office/drawing/2010/main" val="0"/>
                </a:ext>
              </a:extLst>
            </a:blip>
            <a:srcRect l="13904" t="2222" b="2546"/>
            <a:stretch/>
          </p:blipFill>
          <p:spPr>
            <a:xfrm>
              <a:off x="8438322" y="0"/>
              <a:ext cx="3753678" cy="2441016"/>
            </a:xfrm>
            <a:prstGeom prst="rect">
              <a:avLst/>
            </a:prstGeom>
          </p:spPr>
        </p:pic>
        <p:sp>
          <p:nvSpPr>
            <p:cNvPr id="10" name="Rectangle 9">
              <a:extLst>
                <a:ext uri="{FF2B5EF4-FFF2-40B4-BE49-F238E27FC236}">
                  <a16:creationId xmlns:a16="http://schemas.microsoft.com/office/drawing/2014/main" id="{F7271162-3E98-8F49-7C85-47FA4773F4F5}"/>
                </a:ext>
              </a:extLst>
            </p:cNvPr>
            <p:cNvSpPr/>
            <p:nvPr/>
          </p:nvSpPr>
          <p:spPr>
            <a:xfrm>
              <a:off x="0" y="0"/>
              <a:ext cx="8438322" cy="2441016"/>
            </a:xfrm>
            <a:prstGeom prst="rect">
              <a:avLst/>
            </a:prstGeom>
            <a:solidFill>
              <a:srgbClr val="CFE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Freeform: Shape 11">
              <a:extLst>
                <a:ext uri="{FF2B5EF4-FFF2-40B4-BE49-F238E27FC236}">
                  <a16:creationId xmlns:a16="http://schemas.microsoft.com/office/drawing/2014/main" id="{FB998269-A12F-F19B-6097-6509E871DB71}"/>
                </a:ext>
              </a:extLst>
            </p:cNvPr>
            <p:cNvSpPr/>
            <p:nvPr/>
          </p:nvSpPr>
          <p:spPr>
            <a:xfrm>
              <a:off x="8221980" y="15240"/>
              <a:ext cx="2156792" cy="2320290"/>
            </a:xfrm>
            <a:custGeom>
              <a:avLst/>
              <a:gdLst>
                <a:gd name="connsiteX0" fmla="*/ 262890 w 2156792"/>
                <a:gd name="connsiteY0" fmla="*/ 514350 h 2320290"/>
                <a:gd name="connsiteX1" fmla="*/ 213360 w 2156792"/>
                <a:gd name="connsiteY1" fmla="*/ 681990 h 2320290"/>
                <a:gd name="connsiteX2" fmla="*/ 209550 w 2156792"/>
                <a:gd name="connsiteY2" fmla="*/ 712470 h 2320290"/>
                <a:gd name="connsiteX3" fmla="*/ 190500 w 2156792"/>
                <a:gd name="connsiteY3" fmla="*/ 781050 h 2320290"/>
                <a:gd name="connsiteX4" fmla="*/ 171450 w 2156792"/>
                <a:gd name="connsiteY4" fmla="*/ 910590 h 2320290"/>
                <a:gd name="connsiteX5" fmla="*/ 182880 w 2156792"/>
                <a:gd name="connsiteY5" fmla="*/ 1619250 h 2320290"/>
                <a:gd name="connsiteX6" fmla="*/ 224790 w 2156792"/>
                <a:gd name="connsiteY6" fmla="*/ 1741170 h 2320290"/>
                <a:gd name="connsiteX7" fmla="*/ 251460 w 2156792"/>
                <a:gd name="connsiteY7" fmla="*/ 1798320 h 2320290"/>
                <a:gd name="connsiteX8" fmla="*/ 266700 w 2156792"/>
                <a:gd name="connsiteY8" fmla="*/ 1836420 h 2320290"/>
                <a:gd name="connsiteX9" fmla="*/ 300990 w 2156792"/>
                <a:gd name="connsiteY9" fmla="*/ 1885950 h 2320290"/>
                <a:gd name="connsiteX10" fmla="*/ 323850 w 2156792"/>
                <a:gd name="connsiteY10" fmla="*/ 1924050 h 2320290"/>
                <a:gd name="connsiteX11" fmla="*/ 350520 w 2156792"/>
                <a:gd name="connsiteY11" fmla="*/ 1954530 h 2320290"/>
                <a:gd name="connsiteX12" fmla="*/ 377190 w 2156792"/>
                <a:gd name="connsiteY12" fmla="*/ 1996440 h 2320290"/>
                <a:gd name="connsiteX13" fmla="*/ 461010 w 2156792"/>
                <a:gd name="connsiteY13" fmla="*/ 2076450 h 2320290"/>
                <a:gd name="connsiteX14" fmla="*/ 510540 w 2156792"/>
                <a:gd name="connsiteY14" fmla="*/ 2141220 h 2320290"/>
                <a:gd name="connsiteX15" fmla="*/ 533400 w 2156792"/>
                <a:gd name="connsiteY15" fmla="*/ 2164080 h 2320290"/>
                <a:gd name="connsiteX16" fmla="*/ 563880 w 2156792"/>
                <a:gd name="connsiteY16" fmla="*/ 2205990 h 2320290"/>
                <a:gd name="connsiteX17" fmla="*/ 598170 w 2156792"/>
                <a:gd name="connsiteY17" fmla="*/ 2228850 h 2320290"/>
                <a:gd name="connsiteX18" fmla="*/ 613410 w 2156792"/>
                <a:gd name="connsiteY18" fmla="*/ 2244090 h 2320290"/>
                <a:gd name="connsiteX19" fmla="*/ 628650 w 2156792"/>
                <a:gd name="connsiteY19" fmla="*/ 2251710 h 2320290"/>
                <a:gd name="connsiteX20" fmla="*/ 655320 w 2156792"/>
                <a:gd name="connsiteY20" fmla="*/ 2293620 h 2320290"/>
                <a:gd name="connsiteX21" fmla="*/ 685800 w 2156792"/>
                <a:gd name="connsiteY21" fmla="*/ 2320290 h 2320290"/>
                <a:gd name="connsiteX22" fmla="*/ 704850 w 2156792"/>
                <a:gd name="connsiteY22" fmla="*/ 2316480 h 2320290"/>
                <a:gd name="connsiteX23" fmla="*/ 716280 w 2156792"/>
                <a:gd name="connsiteY23" fmla="*/ 2225040 h 2320290"/>
                <a:gd name="connsiteX24" fmla="*/ 704850 w 2156792"/>
                <a:gd name="connsiteY24" fmla="*/ 2190750 h 2320290"/>
                <a:gd name="connsiteX25" fmla="*/ 685800 w 2156792"/>
                <a:gd name="connsiteY25" fmla="*/ 2156460 h 2320290"/>
                <a:gd name="connsiteX26" fmla="*/ 640080 w 2156792"/>
                <a:gd name="connsiteY26" fmla="*/ 2125980 h 2320290"/>
                <a:gd name="connsiteX27" fmla="*/ 613410 w 2156792"/>
                <a:gd name="connsiteY27" fmla="*/ 2110740 h 2320290"/>
                <a:gd name="connsiteX28" fmla="*/ 586740 w 2156792"/>
                <a:gd name="connsiteY28" fmla="*/ 2084070 h 2320290"/>
                <a:gd name="connsiteX29" fmla="*/ 560070 w 2156792"/>
                <a:gd name="connsiteY29" fmla="*/ 2045970 h 2320290"/>
                <a:gd name="connsiteX30" fmla="*/ 544830 w 2156792"/>
                <a:gd name="connsiteY30" fmla="*/ 2015490 h 2320290"/>
                <a:gd name="connsiteX31" fmla="*/ 533400 w 2156792"/>
                <a:gd name="connsiteY31" fmla="*/ 1988820 h 2320290"/>
                <a:gd name="connsiteX32" fmla="*/ 510540 w 2156792"/>
                <a:gd name="connsiteY32" fmla="*/ 1950720 h 2320290"/>
                <a:gd name="connsiteX33" fmla="*/ 499110 w 2156792"/>
                <a:gd name="connsiteY33" fmla="*/ 1931670 h 2320290"/>
                <a:gd name="connsiteX34" fmla="*/ 495300 w 2156792"/>
                <a:gd name="connsiteY34" fmla="*/ 1920240 h 2320290"/>
                <a:gd name="connsiteX35" fmla="*/ 480060 w 2156792"/>
                <a:gd name="connsiteY35" fmla="*/ 1901190 h 2320290"/>
                <a:gd name="connsiteX36" fmla="*/ 468630 w 2156792"/>
                <a:gd name="connsiteY36" fmla="*/ 1878330 h 2320290"/>
                <a:gd name="connsiteX37" fmla="*/ 457200 w 2156792"/>
                <a:gd name="connsiteY37" fmla="*/ 1863090 h 2320290"/>
                <a:gd name="connsiteX38" fmla="*/ 441960 w 2156792"/>
                <a:gd name="connsiteY38" fmla="*/ 1832610 h 2320290"/>
                <a:gd name="connsiteX39" fmla="*/ 434340 w 2156792"/>
                <a:gd name="connsiteY39" fmla="*/ 1817370 h 2320290"/>
                <a:gd name="connsiteX40" fmla="*/ 419100 w 2156792"/>
                <a:gd name="connsiteY40" fmla="*/ 1760220 h 2320290"/>
                <a:gd name="connsiteX41" fmla="*/ 407670 w 2156792"/>
                <a:gd name="connsiteY41" fmla="*/ 1741170 h 2320290"/>
                <a:gd name="connsiteX42" fmla="*/ 400050 w 2156792"/>
                <a:gd name="connsiteY42" fmla="*/ 1710690 h 2320290"/>
                <a:gd name="connsiteX43" fmla="*/ 396240 w 2156792"/>
                <a:gd name="connsiteY43" fmla="*/ 1695450 h 2320290"/>
                <a:gd name="connsiteX44" fmla="*/ 369570 w 2156792"/>
                <a:gd name="connsiteY44" fmla="*/ 1638300 h 2320290"/>
                <a:gd name="connsiteX45" fmla="*/ 365760 w 2156792"/>
                <a:gd name="connsiteY45" fmla="*/ 1581150 h 2320290"/>
                <a:gd name="connsiteX46" fmla="*/ 361950 w 2156792"/>
                <a:gd name="connsiteY46" fmla="*/ 1569720 h 2320290"/>
                <a:gd name="connsiteX47" fmla="*/ 358140 w 2156792"/>
                <a:gd name="connsiteY47" fmla="*/ 1535430 h 2320290"/>
                <a:gd name="connsiteX48" fmla="*/ 350520 w 2156792"/>
                <a:gd name="connsiteY48" fmla="*/ 1497330 h 2320290"/>
                <a:gd name="connsiteX49" fmla="*/ 346710 w 2156792"/>
                <a:gd name="connsiteY49" fmla="*/ 1463040 h 2320290"/>
                <a:gd name="connsiteX50" fmla="*/ 342900 w 2156792"/>
                <a:gd name="connsiteY50" fmla="*/ 1451610 h 2320290"/>
                <a:gd name="connsiteX51" fmla="*/ 339090 w 2156792"/>
                <a:gd name="connsiteY51" fmla="*/ 1432560 h 2320290"/>
                <a:gd name="connsiteX52" fmla="*/ 335280 w 2156792"/>
                <a:gd name="connsiteY52" fmla="*/ 1386840 h 2320290"/>
                <a:gd name="connsiteX53" fmla="*/ 331470 w 2156792"/>
                <a:gd name="connsiteY53" fmla="*/ 1352550 h 2320290"/>
                <a:gd name="connsiteX54" fmla="*/ 339090 w 2156792"/>
                <a:gd name="connsiteY54" fmla="*/ 1085850 h 2320290"/>
                <a:gd name="connsiteX55" fmla="*/ 342900 w 2156792"/>
                <a:gd name="connsiteY55" fmla="*/ 1074420 h 2320290"/>
                <a:gd name="connsiteX56" fmla="*/ 350520 w 2156792"/>
                <a:gd name="connsiteY56" fmla="*/ 1055370 h 2320290"/>
                <a:gd name="connsiteX57" fmla="*/ 358140 w 2156792"/>
                <a:gd name="connsiteY57" fmla="*/ 1040130 h 2320290"/>
                <a:gd name="connsiteX58" fmla="*/ 361950 w 2156792"/>
                <a:gd name="connsiteY58" fmla="*/ 1024890 h 2320290"/>
                <a:gd name="connsiteX59" fmla="*/ 369570 w 2156792"/>
                <a:gd name="connsiteY59" fmla="*/ 1013460 h 2320290"/>
                <a:gd name="connsiteX60" fmla="*/ 377190 w 2156792"/>
                <a:gd name="connsiteY60" fmla="*/ 990600 h 2320290"/>
                <a:gd name="connsiteX61" fmla="*/ 388620 w 2156792"/>
                <a:gd name="connsiteY61" fmla="*/ 967740 h 2320290"/>
                <a:gd name="connsiteX62" fmla="*/ 396240 w 2156792"/>
                <a:gd name="connsiteY62" fmla="*/ 944880 h 2320290"/>
                <a:gd name="connsiteX63" fmla="*/ 419100 w 2156792"/>
                <a:gd name="connsiteY63" fmla="*/ 906780 h 2320290"/>
                <a:gd name="connsiteX64" fmla="*/ 434340 w 2156792"/>
                <a:gd name="connsiteY64" fmla="*/ 880110 h 2320290"/>
                <a:gd name="connsiteX65" fmla="*/ 461010 w 2156792"/>
                <a:gd name="connsiteY65" fmla="*/ 834390 h 2320290"/>
                <a:gd name="connsiteX66" fmla="*/ 476250 w 2156792"/>
                <a:gd name="connsiteY66" fmla="*/ 807720 h 2320290"/>
                <a:gd name="connsiteX67" fmla="*/ 510540 w 2156792"/>
                <a:gd name="connsiteY67" fmla="*/ 758190 h 2320290"/>
                <a:gd name="connsiteX68" fmla="*/ 518160 w 2156792"/>
                <a:gd name="connsiteY68" fmla="*/ 742950 h 2320290"/>
                <a:gd name="connsiteX69" fmla="*/ 544830 w 2156792"/>
                <a:gd name="connsiteY69" fmla="*/ 716280 h 2320290"/>
                <a:gd name="connsiteX70" fmla="*/ 560070 w 2156792"/>
                <a:gd name="connsiteY70" fmla="*/ 693420 h 2320290"/>
                <a:gd name="connsiteX71" fmla="*/ 586740 w 2156792"/>
                <a:gd name="connsiteY71" fmla="*/ 678180 h 2320290"/>
                <a:gd name="connsiteX72" fmla="*/ 628650 w 2156792"/>
                <a:gd name="connsiteY72" fmla="*/ 636270 h 2320290"/>
                <a:gd name="connsiteX73" fmla="*/ 643890 w 2156792"/>
                <a:gd name="connsiteY73" fmla="*/ 621030 h 2320290"/>
                <a:gd name="connsiteX74" fmla="*/ 678180 w 2156792"/>
                <a:gd name="connsiteY74" fmla="*/ 590550 h 2320290"/>
                <a:gd name="connsiteX75" fmla="*/ 720090 w 2156792"/>
                <a:gd name="connsiteY75" fmla="*/ 560070 h 2320290"/>
                <a:gd name="connsiteX76" fmla="*/ 735330 w 2156792"/>
                <a:gd name="connsiteY76" fmla="*/ 544830 h 2320290"/>
                <a:gd name="connsiteX77" fmla="*/ 758190 w 2156792"/>
                <a:gd name="connsiteY77" fmla="*/ 533400 h 2320290"/>
                <a:gd name="connsiteX78" fmla="*/ 792480 w 2156792"/>
                <a:gd name="connsiteY78" fmla="*/ 521970 h 2320290"/>
                <a:gd name="connsiteX79" fmla="*/ 807720 w 2156792"/>
                <a:gd name="connsiteY79" fmla="*/ 510540 h 2320290"/>
                <a:gd name="connsiteX80" fmla="*/ 838200 w 2156792"/>
                <a:gd name="connsiteY80" fmla="*/ 499110 h 2320290"/>
                <a:gd name="connsiteX81" fmla="*/ 853440 w 2156792"/>
                <a:gd name="connsiteY81" fmla="*/ 487680 h 2320290"/>
                <a:gd name="connsiteX82" fmla="*/ 872490 w 2156792"/>
                <a:gd name="connsiteY82" fmla="*/ 480060 h 2320290"/>
                <a:gd name="connsiteX83" fmla="*/ 918210 w 2156792"/>
                <a:gd name="connsiteY83" fmla="*/ 461010 h 2320290"/>
                <a:gd name="connsiteX84" fmla="*/ 960120 w 2156792"/>
                <a:gd name="connsiteY84" fmla="*/ 434340 h 2320290"/>
                <a:gd name="connsiteX85" fmla="*/ 971550 w 2156792"/>
                <a:gd name="connsiteY85" fmla="*/ 426720 h 2320290"/>
                <a:gd name="connsiteX86" fmla="*/ 986790 w 2156792"/>
                <a:gd name="connsiteY86" fmla="*/ 422910 h 2320290"/>
                <a:gd name="connsiteX87" fmla="*/ 998220 w 2156792"/>
                <a:gd name="connsiteY87" fmla="*/ 419100 h 2320290"/>
                <a:gd name="connsiteX88" fmla="*/ 1062990 w 2156792"/>
                <a:gd name="connsiteY88" fmla="*/ 407670 h 2320290"/>
                <a:gd name="connsiteX89" fmla="*/ 1123950 w 2156792"/>
                <a:gd name="connsiteY89" fmla="*/ 400050 h 2320290"/>
                <a:gd name="connsiteX90" fmla="*/ 1276350 w 2156792"/>
                <a:gd name="connsiteY90" fmla="*/ 403860 h 2320290"/>
                <a:gd name="connsiteX91" fmla="*/ 1352550 w 2156792"/>
                <a:gd name="connsiteY91" fmla="*/ 415290 h 2320290"/>
                <a:gd name="connsiteX92" fmla="*/ 1470660 w 2156792"/>
                <a:gd name="connsiteY92" fmla="*/ 422910 h 2320290"/>
                <a:gd name="connsiteX93" fmla="*/ 1672590 w 2156792"/>
                <a:gd name="connsiteY93" fmla="*/ 449580 h 2320290"/>
                <a:gd name="connsiteX94" fmla="*/ 1760220 w 2156792"/>
                <a:gd name="connsiteY94" fmla="*/ 468630 h 2320290"/>
                <a:gd name="connsiteX95" fmla="*/ 1927860 w 2156792"/>
                <a:gd name="connsiteY95" fmla="*/ 476250 h 2320290"/>
                <a:gd name="connsiteX96" fmla="*/ 2091690 w 2156792"/>
                <a:gd name="connsiteY96" fmla="*/ 472440 h 2320290"/>
                <a:gd name="connsiteX97" fmla="*/ 2122170 w 2156792"/>
                <a:gd name="connsiteY97" fmla="*/ 453390 h 2320290"/>
                <a:gd name="connsiteX98" fmla="*/ 2156460 w 2156792"/>
                <a:gd name="connsiteY98" fmla="*/ 369570 h 2320290"/>
                <a:gd name="connsiteX99" fmla="*/ 2152650 w 2156792"/>
                <a:gd name="connsiteY99" fmla="*/ 278130 h 2320290"/>
                <a:gd name="connsiteX100" fmla="*/ 2118360 w 2156792"/>
                <a:gd name="connsiteY100" fmla="*/ 224790 h 2320290"/>
                <a:gd name="connsiteX101" fmla="*/ 2080260 w 2156792"/>
                <a:gd name="connsiteY101" fmla="*/ 194310 h 2320290"/>
                <a:gd name="connsiteX102" fmla="*/ 1943100 w 2156792"/>
                <a:gd name="connsiteY102" fmla="*/ 144780 h 2320290"/>
                <a:gd name="connsiteX103" fmla="*/ 1901190 w 2156792"/>
                <a:gd name="connsiteY103" fmla="*/ 133350 h 2320290"/>
                <a:gd name="connsiteX104" fmla="*/ 1805940 w 2156792"/>
                <a:gd name="connsiteY104" fmla="*/ 102870 h 2320290"/>
                <a:gd name="connsiteX105" fmla="*/ 1718310 w 2156792"/>
                <a:gd name="connsiteY105" fmla="*/ 83820 h 2320290"/>
                <a:gd name="connsiteX106" fmla="*/ 1604010 w 2156792"/>
                <a:gd name="connsiteY106" fmla="*/ 57150 h 2320290"/>
                <a:gd name="connsiteX107" fmla="*/ 1558290 w 2156792"/>
                <a:gd name="connsiteY107" fmla="*/ 53340 h 2320290"/>
                <a:gd name="connsiteX108" fmla="*/ 1497330 w 2156792"/>
                <a:gd name="connsiteY108" fmla="*/ 45720 h 2320290"/>
                <a:gd name="connsiteX109" fmla="*/ 1383030 w 2156792"/>
                <a:gd name="connsiteY109" fmla="*/ 26670 h 2320290"/>
                <a:gd name="connsiteX110" fmla="*/ 1196340 w 2156792"/>
                <a:gd name="connsiteY110" fmla="*/ 22860 h 2320290"/>
                <a:gd name="connsiteX111" fmla="*/ 883920 w 2156792"/>
                <a:gd name="connsiteY111" fmla="*/ 11430 h 2320290"/>
                <a:gd name="connsiteX112" fmla="*/ 849630 w 2156792"/>
                <a:gd name="connsiteY112" fmla="*/ 7620 h 2320290"/>
                <a:gd name="connsiteX113" fmla="*/ 834390 w 2156792"/>
                <a:gd name="connsiteY113" fmla="*/ 3810 h 2320290"/>
                <a:gd name="connsiteX114" fmla="*/ 788670 w 2156792"/>
                <a:gd name="connsiteY114" fmla="*/ 0 h 2320290"/>
                <a:gd name="connsiteX115" fmla="*/ 152400 w 2156792"/>
                <a:gd name="connsiteY115" fmla="*/ 7620 h 2320290"/>
                <a:gd name="connsiteX116" fmla="*/ 102870 w 2156792"/>
                <a:gd name="connsiteY116" fmla="*/ 30480 h 2320290"/>
                <a:gd name="connsiteX117" fmla="*/ 45720 w 2156792"/>
                <a:gd name="connsiteY117" fmla="*/ 87630 h 2320290"/>
                <a:gd name="connsiteX118" fmla="*/ 30480 w 2156792"/>
                <a:gd name="connsiteY118" fmla="*/ 118110 h 2320290"/>
                <a:gd name="connsiteX119" fmla="*/ 0 w 2156792"/>
                <a:gd name="connsiteY119" fmla="*/ 232410 h 2320290"/>
                <a:gd name="connsiteX120" fmla="*/ 19050 w 2156792"/>
                <a:gd name="connsiteY120" fmla="*/ 396240 h 2320290"/>
                <a:gd name="connsiteX121" fmla="*/ 60960 w 2156792"/>
                <a:gd name="connsiteY121" fmla="*/ 430530 h 2320290"/>
                <a:gd name="connsiteX122" fmla="*/ 133350 w 2156792"/>
                <a:gd name="connsiteY122" fmla="*/ 453390 h 2320290"/>
                <a:gd name="connsiteX123" fmla="*/ 171450 w 2156792"/>
                <a:gd name="connsiteY123" fmla="*/ 457200 h 2320290"/>
                <a:gd name="connsiteX124" fmla="*/ 190500 w 2156792"/>
                <a:gd name="connsiteY124" fmla="*/ 461010 h 2320290"/>
                <a:gd name="connsiteX125" fmla="*/ 217170 w 2156792"/>
                <a:gd name="connsiteY125" fmla="*/ 464820 h 2320290"/>
                <a:gd name="connsiteX126" fmla="*/ 236220 w 2156792"/>
                <a:gd name="connsiteY126" fmla="*/ 480060 h 2320290"/>
                <a:gd name="connsiteX127" fmla="*/ 247650 w 2156792"/>
                <a:gd name="connsiteY127" fmla="*/ 487680 h 2320290"/>
                <a:gd name="connsiteX128" fmla="*/ 259080 w 2156792"/>
                <a:gd name="connsiteY128" fmla="*/ 518160 h 2320290"/>
                <a:gd name="connsiteX129" fmla="*/ 262890 w 2156792"/>
                <a:gd name="connsiteY129" fmla="*/ 514350 h 2320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2156792" h="2320290">
                  <a:moveTo>
                    <a:pt x="262890" y="514350"/>
                  </a:moveTo>
                  <a:cubicBezTo>
                    <a:pt x="255270" y="541655"/>
                    <a:pt x="220587" y="624172"/>
                    <a:pt x="213360" y="681990"/>
                  </a:cubicBezTo>
                  <a:cubicBezTo>
                    <a:pt x="212090" y="692150"/>
                    <a:pt x="211771" y="702475"/>
                    <a:pt x="209550" y="712470"/>
                  </a:cubicBezTo>
                  <a:cubicBezTo>
                    <a:pt x="202172" y="745671"/>
                    <a:pt x="195758" y="749499"/>
                    <a:pt x="190500" y="781050"/>
                  </a:cubicBezTo>
                  <a:cubicBezTo>
                    <a:pt x="183325" y="824101"/>
                    <a:pt x="171450" y="910590"/>
                    <a:pt x="171450" y="910590"/>
                  </a:cubicBezTo>
                  <a:cubicBezTo>
                    <a:pt x="175260" y="1146810"/>
                    <a:pt x="167739" y="1383485"/>
                    <a:pt x="182880" y="1619250"/>
                  </a:cubicBezTo>
                  <a:cubicBezTo>
                    <a:pt x="185634" y="1662136"/>
                    <a:pt x="206617" y="1702228"/>
                    <a:pt x="224790" y="1741170"/>
                  </a:cubicBezTo>
                  <a:cubicBezTo>
                    <a:pt x="233680" y="1760220"/>
                    <a:pt x="242994" y="1779078"/>
                    <a:pt x="251460" y="1798320"/>
                  </a:cubicBezTo>
                  <a:cubicBezTo>
                    <a:pt x="256969" y="1810840"/>
                    <a:pt x="259969" y="1824512"/>
                    <a:pt x="266700" y="1836420"/>
                  </a:cubicBezTo>
                  <a:cubicBezTo>
                    <a:pt x="276581" y="1853901"/>
                    <a:pt x="290021" y="1869130"/>
                    <a:pt x="300990" y="1885950"/>
                  </a:cubicBezTo>
                  <a:cubicBezTo>
                    <a:pt x="309081" y="1898356"/>
                    <a:pt x="315179" y="1912043"/>
                    <a:pt x="323850" y="1924050"/>
                  </a:cubicBezTo>
                  <a:cubicBezTo>
                    <a:pt x="331754" y="1934994"/>
                    <a:pt x="342512" y="1943662"/>
                    <a:pt x="350520" y="1954530"/>
                  </a:cubicBezTo>
                  <a:cubicBezTo>
                    <a:pt x="360343" y="1967861"/>
                    <a:pt x="366070" y="1984170"/>
                    <a:pt x="377190" y="1996440"/>
                  </a:cubicBezTo>
                  <a:cubicBezTo>
                    <a:pt x="403128" y="2025061"/>
                    <a:pt x="437547" y="2045767"/>
                    <a:pt x="461010" y="2076450"/>
                  </a:cubicBezTo>
                  <a:cubicBezTo>
                    <a:pt x="477520" y="2098040"/>
                    <a:pt x="491321" y="2122001"/>
                    <a:pt x="510540" y="2141220"/>
                  </a:cubicBezTo>
                  <a:cubicBezTo>
                    <a:pt x="518160" y="2148840"/>
                    <a:pt x="526501" y="2155801"/>
                    <a:pt x="533400" y="2164080"/>
                  </a:cubicBezTo>
                  <a:cubicBezTo>
                    <a:pt x="542954" y="2175545"/>
                    <a:pt x="551973" y="2195915"/>
                    <a:pt x="563880" y="2205990"/>
                  </a:cubicBezTo>
                  <a:cubicBezTo>
                    <a:pt x="574367" y="2214863"/>
                    <a:pt x="587282" y="2220474"/>
                    <a:pt x="598170" y="2228850"/>
                  </a:cubicBezTo>
                  <a:cubicBezTo>
                    <a:pt x="603864" y="2233230"/>
                    <a:pt x="607663" y="2239779"/>
                    <a:pt x="613410" y="2244090"/>
                  </a:cubicBezTo>
                  <a:cubicBezTo>
                    <a:pt x="617954" y="2247498"/>
                    <a:pt x="624028" y="2248409"/>
                    <a:pt x="628650" y="2251710"/>
                  </a:cubicBezTo>
                  <a:cubicBezTo>
                    <a:pt x="657952" y="2272640"/>
                    <a:pt x="616926" y="2255226"/>
                    <a:pt x="655320" y="2293620"/>
                  </a:cubicBezTo>
                  <a:cubicBezTo>
                    <a:pt x="675050" y="2313350"/>
                    <a:pt x="664813" y="2304549"/>
                    <a:pt x="685800" y="2320290"/>
                  </a:cubicBezTo>
                  <a:cubicBezTo>
                    <a:pt x="692150" y="2319020"/>
                    <a:pt x="699462" y="2320072"/>
                    <a:pt x="704850" y="2316480"/>
                  </a:cubicBezTo>
                  <a:cubicBezTo>
                    <a:pt x="735794" y="2295851"/>
                    <a:pt x="718708" y="2254177"/>
                    <a:pt x="716280" y="2225040"/>
                  </a:cubicBezTo>
                  <a:cubicBezTo>
                    <a:pt x="714508" y="2203779"/>
                    <a:pt x="712601" y="2208837"/>
                    <a:pt x="704850" y="2190750"/>
                  </a:cubicBezTo>
                  <a:cubicBezTo>
                    <a:pt x="698949" y="2176981"/>
                    <a:pt x="701432" y="2168184"/>
                    <a:pt x="685800" y="2156460"/>
                  </a:cubicBezTo>
                  <a:cubicBezTo>
                    <a:pt x="670479" y="2144969"/>
                    <a:pt x="658012" y="2134946"/>
                    <a:pt x="640080" y="2125980"/>
                  </a:cubicBezTo>
                  <a:cubicBezTo>
                    <a:pt x="632434" y="2122157"/>
                    <a:pt x="620142" y="2116798"/>
                    <a:pt x="613410" y="2110740"/>
                  </a:cubicBezTo>
                  <a:cubicBezTo>
                    <a:pt x="604065" y="2102330"/>
                    <a:pt x="593208" y="2094851"/>
                    <a:pt x="586740" y="2084070"/>
                  </a:cubicBezTo>
                  <a:cubicBezTo>
                    <a:pt x="571126" y="2058047"/>
                    <a:pt x="579936" y="2070803"/>
                    <a:pt x="560070" y="2045970"/>
                  </a:cubicBezTo>
                  <a:cubicBezTo>
                    <a:pt x="551478" y="2020195"/>
                    <a:pt x="562825" y="2051480"/>
                    <a:pt x="544830" y="2015490"/>
                  </a:cubicBezTo>
                  <a:cubicBezTo>
                    <a:pt x="523458" y="1972746"/>
                    <a:pt x="565113" y="2044317"/>
                    <a:pt x="533400" y="1988820"/>
                  </a:cubicBezTo>
                  <a:cubicBezTo>
                    <a:pt x="526052" y="1975961"/>
                    <a:pt x="518160" y="1963420"/>
                    <a:pt x="510540" y="1950720"/>
                  </a:cubicBezTo>
                  <a:cubicBezTo>
                    <a:pt x="506730" y="1944370"/>
                    <a:pt x="501452" y="1938695"/>
                    <a:pt x="499110" y="1931670"/>
                  </a:cubicBezTo>
                  <a:cubicBezTo>
                    <a:pt x="497840" y="1927860"/>
                    <a:pt x="497429" y="1923646"/>
                    <a:pt x="495300" y="1920240"/>
                  </a:cubicBezTo>
                  <a:cubicBezTo>
                    <a:pt x="490990" y="1913344"/>
                    <a:pt x="484426" y="1908051"/>
                    <a:pt x="480060" y="1901190"/>
                  </a:cubicBezTo>
                  <a:cubicBezTo>
                    <a:pt x="475486" y="1894002"/>
                    <a:pt x="473013" y="1885635"/>
                    <a:pt x="468630" y="1878330"/>
                  </a:cubicBezTo>
                  <a:cubicBezTo>
                    <a:pt x="465363" y="1872885"/>
                    <a:pt x="460400" y="1868575"/>
                    <a:pt x="457200" y="1863090"/>
                  </a:cubicBezTo>
                  <a:cubicBezTo>
                    <a:pt x="451476" y="1853278"/>
                    <a:pt x="447040" y="1842770"/>
                    <a:pt x="441960" y="1832610"/>
                  </a:cubicBezTo>
                  <a:lnTo>
                    <a:pt x="434340" y="1817370"/>
                  </a:lnTo>
                  <a:cubicBezTo>
                    <a:pt x="430719" y="1801074"/>
                    <a:pt x="426484" y="1776466"/>
                    <a:pt x="419100" y="1760220"/>
                  </a:cubicBezTo>
                  <a:cubicBezTo>
                    <a:pt x="416036" y="1753478"/>
                    <a:pt x="411480" y="1747520"/>
                    <a:pt x="407670" y="1741170"/>
                  </a:cubicBezTo>
                  <a:cubicBezTo>
                    <a:pt x="399924" y="1702439"/>
                    <a:pt x="407860" y="1738026"/>
                    <a:pt x="400050" y="1710690"/>
                  </a:cubicBezTo>
                  <a:cubicBezTo>
                    <a:pt x="398611" y="1705655"/>
                    <a:pt x="398079" y="1700353"/>
                    <a:pt x="396240" y="1695450"/>
                  </a:cubicBezTo>
                  <a:cubicBezTo>
                    <a:pt x="380186" y="1652638"/>
                    <a:pt x="385029" y="1661488"/>
                    <a:pt x="369570" y="1638300"/>
                  </a:cubicBezTo>
                  <a:cubicBezTo>
                    <a:pt x="368300" y="1619250"/>
                    <a:pt x="367868" y="1600126"/>
                    <a:pt x="365760" y="1581150"/>
                  </a:cubicBezTo>
                  <a:cubicBezTo>
                    <a:pt x="365316" y="1577158"/>
                    <a:pt x="362610" y="1573681"/>
                    <a:pt x="361950" y="1569720"/>
                  </a:cubicBezTo>
                  <a:cubicBezTo>
                    <a:pt x="360059" y="1558376"/>
                    <a:pt x="359934" y="1546790"/>
                    <a:pt x="358140" y="1535430"/>
                  </a:cubicBezTo>
                  <a:cubicBezTo>
                    <a:pt x="356120" y="1522637"/>
                    <a:pt x="352540" y="1510123"/>
                    <a:pt x="350520" y="1497330"/>
                  </a:cubicBezTo>
                  <a:cubicBezTo>
                    <a:pt x="348726" y="1485970"/>
                    <a:pt x="348601" y="1474384"/>
                    <a:pt x="346710" y="1463040"/>
                  </a:cubicBezTo>
                  <a:cubicBezTo>
                    <a:pt x="346050" y="1459079"/>
                    <a:pt x="343874" y="1455506"/>
                    <a:pt x="342900" y="1451610"/>
                  </a:cubicBezTo>
                  <a:cubicBezTo>
                    <a:pt x="341329" y="1445328"/>
                    <a:pt x="340360" y="1438910"/>
                    <a:pt x="339090" y="1432560"/>
                  </a:cubicBezTo>
                  <a:cubicBezTo>
                    <a:pt x="337820" y="1417320"/>
                    <a:pt x="336730" y="1402064"/>
                    <a:pt x="335280" y="1386840"/>
                  </a:cubicBezTo>
                  <a:cubicBezTo>
                    <a:pt x="334190" y="1375391"/>
                    <a:pt x="331324" y="1364049"/>
                    <a:pt x="331470" y="1352550"/>
                  </a:cubicBezTo>
                  <a:cubicBezTo>
                    <a:pt x="332596" y="1263621"/>
                    <a:pt x="335438" y="1174711"/>
                    <a:pt x="339090" y="1085850"/>
                  </a:cubicBezTo>
                  <a:cubicBezTo>
                    <a:pt x="339255" y="1081837"/>
                    <a:pt x="341490" y="1078180"/>
                    <a:pt x="342900" y="1074420"/>
                  </a:cubicBezTo>
                  <a:cubicBezTo>
                    <a:pt x="345301" y="1068016"/>
                    <a:pt x="347742" y="1061620"/>
                    <a:pt x="350520" y="1055370"/>
                  </a:cubicBezTo>
                  <a:cubicBezTo>
                    <a:pt x="352827" y="1050180"/>
                    <a:pt x="356146" y="1045448"/>
                    <a:pt x="358140" y="1040130"/>
                  </a:cubicBezTo>
                  <a:cubicBezTo>
                    <a:pt x="359979" y="1035227"/>
                    <a:pt x="359887" y="1029703"/>
                    <a:pt x="361950" y="1024890"/>
                  </a:cubicBezTo>
                  <a:cubicBezTo>
                    <a:pt x="363754" y="1020681"/>
                    <a:pt x="367710" y="1017644"/>
                    <a:pt x="369570" y="1013460"/>
                  </a:cubicBezTo>
                  <a:cubicBezTo>
                    <a:pt x="372832" y="1006120"/>
                    <a:pt x="374101" y="998014"/>
                    <a:pt x="377190" y="990600"/>
                  </a:cubicBezTo>
                  <a:cubicBezTo>
                    <a:pt x="380467" y="982736"/>
                    <a:pt x="385343" y="975604"/>
                    <a:pt x="388620" y="967740"/>
                  </a:cubicBezTo>
                  <a:cubicBezTo>
                    <a:pt x="391709" y="960326"/>
                    <a:pt x="392648" y="952064"/>
                    <a:pt x="396240" y="944880"/>
                  </a:cubicBezTo>
                  <a:cubicBezTo>
                    <a:pt x="402864" y="931633"/>
                    <a:pt x="411591" y="919546"/>
                    <a:pt x="419100" y="906780"/>
                  </a:cubicBezTo>
                  <a:cubicBezTo>
                    <a:pt x="424291" y="897955"/>
                    <a:pt x="430307" y="889521"/>
                    <a:pt x="434340" y="880110"/>
                  </a:cubicBezTo>
                  <a:cubicBezTo>
                    <a:pt x="456567" y="828247"/>
                    <a:pt x="433343" y="875890"/>
                    <a:pt x="461010" y="834390"/>
                  </a:cubicBezTo>
                  <a:cubicBezTo>
                    <a:pt x="466690" y="825871"/>
                    <a:pt x="470670" y="816305"/>
                    <a:pt x="476250" y="807720"/>
                  </a:cubicBezTo>
                  <a:cubicBezTo>
                    <a:pt x="487194" y="790884"/>
                    <a:pt x="501560" y="776151"/>
                    <a:pt x="510540" y="758190"/>
                  </a:cubicBezTo>
                  <a:cubicBezTo>
                    <a:pt x="513080" y="753110"/>
                    <a:pt x="514563" y="747346"/>
                    <a:pt x="518160" y="742950"/>
                  </a:cubicBezTo>
                  <a:cubicBezTo>
                    <a:pt x="526121" y="733220"/>
                    <a:pt x="537856" y="726741"/>
                    <a:pt x="544830" y="716280"/>
                  </a:cubicBezTo>
                  <a:cubicBezTo>
                    <a:pt x="549910" y="708660"/>
                    <a:pt x="553294" y="699580"/>
                    <a:pt x="560070" y="693420"/>
                  </a:cubicBezTo>
                  <a:cubicBezTo>
                    <a:pt x="567646" y="686532"/>
                    <a:pt x="578874" y="684735"/>
                    <a:pt x="586740" y="678180"/>
                  </a:cubicBezTo>
                  <a:cubicBezTo>
                    <a:pt x="601917" y="665532"/>
                    <a:pt x="614680" y="650240"/>
                    <a:pt x="628650" y="636270"/>
                  </a:cubicBezTo>
                  <a:cubicBezTo>
                    <a:pt x="633730" y="631190"/>
                    <a:pt x="638143" y="625341"/>
                    <a:pt x="643890" y="621030"/>
                  </a:cubicBezTo>
                  <a:cubicBezTo>
                    <a:pt x="710702" y="570921"/>
                    <a:pt x="591866" y="661170"/>
                    <a:pt x="678180" y="590550"/>
                  </a:cubicBezTo>
                  <a:cubicBezTo>
                    <a:pt x="734196" y="544719"/>
                    <a:pt x="670456" y="604189"/>
                    <a:pt x="720090" y="560070"/>
                  </a:cubicBezTo>
                  <a:cubicBezTo>
                    <a:pt x="725460" y="555297"/>
                    <a:pt x="729444" y="548950"/>
                    <a:pt x="735330" y="544830"/>
                  </a:cubicBezTo>
                  <a:cubicBezTo>
                    <a:pt x="742309" y="539944"/>
                    <a:pt x="750280" y="536564"/>
                    <a:pt x="758190" y="533400"/>
                  </a:cubicBezTo>
                  <a:cubicBezTo>
                    <a:pt x="782851" y="523536"/>
                    <a:pt x="764930" y="537276"/>
                    <a:pt x="792480" y="521970"/>
                  </a:cubicBezTo>
                  <a:cubicBezTo>
                    <a:pt x="798031" y="518886"/>
                    <a:pt x="802040" y="513380"/>
                    <a:pt x="807720" y="510540"/>
                  </a:cubicBezTo>
                  <a:cubicBezTo>
                    <a:pt x="817425" y="505687"/>
                    <a:pt x="828495" y="503963"/>
                    <a:pt x="838200" y="499110"/>
                  </a:cubicBezTo>
                  <a:cubicBezTo>
                    <a:pt x="843880" y="496270"/>
                    <a:pt x="847889" y="490764"/>
                    <a:pt x="853440" y="487680"/>
                  </a:cubicBezTo>
                  <a:cubicBezTo>
                    <a:pt x="859419" y="484359"/>
                    <a:pt x="866264" y="482890"/>
                    <a:pt x="872490" y="480060"/>
                  </a:cubicBezTo>
                  <a:cubicBezTo>
                    <a:pt x="913801" y="461282"/>
                    <a:pt x="876646" y="474865"/>
                    <a:pt x="918210" y="461010"/>
                  </a:cubicBezTo>
                  <a:cubicBezTo>
                    <a:pt x="945443" y="440585"/>
                    <a:pt x="921806" y="457328"/>
                    <a:pt x="960120" y="434340"/>
                  </a:cubicBezTo>
                  <a:cubicBezTo>
                    <a:pt x="964047" y="431984"/>
                    <a:pt x="967341" y="428524"/>
                    <a:pt x="971550" y="426720"/>
                  </a:cubicBezTo>
                  <a:cubicBezTo>
                    <a:pt x="976363" y="424657"/>
                    <a:pt x="981755" y="424349"/>
                    <a:pt x="986790" y="422910"/>
                  </a:cubicBezTo>
                  <a:cubicBezTo>
                    <a:pt x="990652" y="421807"/>
                    <a:pt x="994282" y="419888"/>
                    <a:pt x="998220" y="419100"/>
                  </a:cubicBezTo>
                  <a:cubicBezTo>
                    <a:pt x="1019718" y="414800"/>
                    <a:pt x="1041721" y="412987"/>
                    <a:pt x="1062990" y="407670"/>
                  </a:cubicBezTo>
                  <a:cubicBezTo>
                    <a:pt x="1093066" y="400151"/>
                    <a:pt x="1073012" y="404295"/>
                    <a:pt x="1123950" y="400050"/>
                  </a:cubicBezTo>
                  <a:lnTo>
                    <a:pt x="1276350" y="403860"/>
                  </a:lnTo>
                  <a:cubicBezTo>
                    <a:pt x="1343349" y="406437"/>
                    <a:pt x="1299809" y="405401"/>
                    <a:pt x="1352550" y="415290"/>
                  </a:cubicBezTo>
                  <a:cubicBezTo>
                    <a:pt x="1386225" y="421604"/>
                    <a:pt x="1446521" y="421860"/>
                    <a:pt x="1470660" y="422910"/>
                  </a:cubicBezTo>
                  <a:cubicBezTo>
                    <a:pt x="1603485" y="448453"/>
                    <a:pt x="1536187" y="439476"/>
                    <a:pt x="1672590" y="449580"/>
                  </a:cubicBezTo>
                  <a:cubicBezTo>
                    <a:pt x="1715873" y="468130"/>
                    <a:pt x="1694340" y="461815"/>
                    <a:pt x="1760220" y="468630"/>
                  </a:cubicBezTo>
                  <a:cubicBezTo>
                    <a:pt x="1815936" y="474394"/>
                    <a:pt x="1871911" y="474445"/>
                    <a:pt x="1927860" y="476250"/>
                  </a:cubicBezTo>
                  <a:lnTo>
                    <a:pt x="2091690" y="472440"/>
                  </a:lnTo>
                  <a:cubicBezTo>
                    <a:pt x="2103589" y="471040"/>
                    <a:pt x="2122170" y="453390"/>
                    <a:pt x="2122170" y="453390"/>
                  </a:cubicBezTo>
                  <a:cubicBezTo>
                    <a:pt x="2141808" y="419725"/>
                    <a:pt x="2155332" y="407909"/>
                    <a:pt x="2156460" y="369570"/>
                  </a:cubicBezTo>
                  <a:cubicBezTo>
                    <a:pt x="2157357" y="339077"/>
                    <a:pt x="2156554" y="308386"/>
                    <a:pt x="2152650" y="278130"/>
                  </a:cubicBezTo>
                  <a:cubicBezTo>
                    <a:pt x="2150173" y="258935"/>
                    <a:pt x="2131092" y="236727"/>
                    <a:pt x="2118360" y="224790"/>
                  </a:cubicBezTo>
                  <a:cubicBezTo>
                    <a:pt x="2106495" y="213666"/>
                    <a:pt x="2094596" y="201990"/>
                    <a:pt x="2080260" y="194310"/>
                  </a:cubicBezTo>
                  <a:cubicBezTo>
                    <a:pt x="2058069" y="182422"/>
                    <a:pt x="1967313" y="152294"/>
                    <a:pt x="1943100" y="144780"/>
                  </a:cubicBezTo>
                  <a:cubicBezTo>
                    <a:pt x="1929270" y="140488"/>
                    <a:pt x="1915038" y="137581"/>
                    <a:pt x="1901190" y="133350"/>
                  </a:cubicBezTo>
                  <a:cubicBezTo>
                    <a:pt x="1869309" y="123609"/>
                    <a:pt x="1838281" y="110955"/>
                    <a:pt x="1805940" y="102870"/>
                  </a:cubicBezTo>
                  <a:cubicBezTo>
                    <a:pt x="1727538" y="83269"/>
                    <a:pt x="1839665" y="110788"/>
                    <a:pt x="1718310" y="83820"/>
                  </a:cubicBezTo>
                  <a:cubicBezTo>
                    <a:pt x="1671944" y="73516"/>
                    <a:pt x="1655021" y="65652"/>
                    <a:pt x="1604010" y="57150"/>
                  </a:cubicBezTo>
                  <a:cubicBezTo>
                    <a:pt x="1588925" y="54636"/>
                    <a:pt x="1573496" y="54969"/>
                    <a:pt x="1558290" y="53340"/>
                  </a:cubicBezTo>
                  <a:cubicBezTo>
                    <a:pt x="1537928" y="51158"/>
                    <a:pt x="1517497" y="49279"/>
                    <a:pt x="1497330" y="45720"/>
                  </a:cubicBezTo>
                  <a:cubicBezTo>
                    <a:pt x="1496008" y="45487"/>
                    <a:pt x="1393352" y="26881"/>
                    <a:pt x="1383030" y="26670"/>
                  </a:cubicBezTo>
                  <a:lnTo>
                    <a:pt x="1196340" y="22860"/>
                  </a:lnTo>
                  <a:lnTo>
                    <a:pt x="883920" y="11430"/>
                  </a:lnTo>
                  <a:cubicBezTo>
                    <a:pt x="872490" y="10160"/>
                    <a:pt x="860997" y="9369"/>
                    <a:pt x="849630" y="7620"/>
                  </a:cubicBezTo>
                  <a:cubicBezTo>
                    <a:pt x="844455" y="6824"/>
                    <a:pt x="839586" y="4459"/>
                    <a:pt x="834390" y="3810"/>
                  </a:cubicBezTo>
                  <a:cubicBezTo>
                    <a:pt x="819215" y="1913"/>
                    <a:pt x="803910" y="1270"/>
                    <a:pt x="788670" y="0"/>
                  </a:cubicBezTo>
                  <a:lnTo>
                    <a:pt x="152400" y="7620"/>
                  </a:lnTo>
                  <a:cubicBezTo>
                    <a:pt x="134234" y="8427"/>
                    <a:pt x="119134" y="22348"/>
                    <a:pt x="102870" y="30480"/>
                  </a:cubicBezTo>
                  <a:cubicBezTo>
                    <a:pt x="77742" y="43044"/>
                    <a:pt x="59272" y="60526"/>
                    <a:pt x="45720" y="87630"/>
                  </a:cubicBezTo>
                  <a:cubicBezTo>
                    <a:pt x="40640" y="97790"/>
                    <a:pt x="34301" y="107413"/>
                    <a:pt x="30480" y="118110"/>
                  </a:cubicBezTo>
                  <a:cubicBezTo>
                    <a:pt x="10342" y="174495"/>
                    <a:pt x="9673" y="184043"/>
                    <a:pt x="0" y="232410"/>
                  </a:cubicBezTo>
                  <a:cubicBezTo>
                    <a:pt x="6350" y="287020"/>
                    <a:pt x="7837" y="342418"/>
                    <a:pt x="19050" y="396240"/>
                  </a:cubicBezTo>
                  <a:cubicBezTo>
                    <a:pt x="20829" y="404777"/>
                    <a:pt x="54845" y="427634"/>
                    <a:pt x="60960" y="430530"/>
                  </a:cubicBezTo>
                  <a:cubicBezTo>
                    <a:pt x="92177" y="445317"/>
                    <a:pt x="104188" y="449745"/>
                    <a:pt x="133350" y="453390"/>
                  </a:cubicBezTo>
                  <a:cubicBezTo>
                    <a:pt x="146015" y="454973"/>
                    <a:pt x="158799" y="455513"/>
                    <a:pt x="171450" y="457200"/>
                  </a:cubicBezTo>
                  <a:cubicBezTo>
                    <a:pt x="177869" y="458056"/>
                    <a:pt x="184112" y="459945"/>
                    <a:pt x="190500" y="461010"/>
                  </a:cubicBezTo>
                  <a:cubicBezTo>
                    <a:pt x="199358" y="462486"/>
                    <a:pt x="208280" y="463550"/>
                    <a:pt x="217170" y="464820"/>
                  </a:cubicBezTo>
                  <a:cubicBezTo>
                    <a:pt x="223520" y="469900"/>
                    <a:pt x="229714" y="475181"/>
                    <a:pt x="236220" y="480060"/>
                  </a:cubicBezTo>
                  <a:cubicBezTo>
                    <a:pt x="239883" y="482807"/>
                    <a:pt x="244719" y="484162"/>
                    <a:pt x="247650" y="487680"/>
                  </a:cubicBezTo>
                  <a:cubicBezTo>
                    <a:pt x="254034" y="495341"/>
                    <a:pt x="257191" y="508716"/>
                    <a:pt x="259080" y="518160"/>
                  </a:cubicBezTo>
                  <a:cubicBezTo>
                    <a:pt x="259329" y="519405"/>
                    <a:pt x="270510" y="487045"/>
                    <a:pt x="262890" y="514350"/>
                  </a:cubicBezTo>
                  <a:close/>
                </a:path>
              </a:pathLst>
            </a:custGeom>
            <a:solidFill>
              <a:srgbClr val="CFE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Freeform: Shape 12">
              <a:extLst>
                <a:ext uri="{FF2B5EF4-FFF2-40B4-BE49-F238E27FC236}">
                  <a16:creationId xmlns:a16="http://schemas.microsoft.com/office/drawing/2014/main" id="{FFB8E132-45B2-2FAB-6DA1-2EEB6401B78D}"/>
                </a:ext>
              </a:extLst>
            </p:cNvPr>
            <p:cNvSpPr/>
            <p:nvPr/>
          </p:nvSpPr>
          <p:spPr>
            <a:xfrm>
              <a:off x="8347710" y="33898"/>
              <a:ext cx="2952750" cy="1711082"/>
            </a:xfrm>
            <a:custGeom>
              <a:avLst/>
              <a:gdLst>
                <a:gd name="connsiteX0" fmla="*/ 2057400 w 2952750"/>
                <a:gd name="connsiteY0" fmla="*/ 819542 h 1711082"/>
                <a:gd name="connsiteX1" fmla="*/ 2084070 w 2952750"/>
                <a:gd name="connsiteY1" fmla="*/ 777632 h 1711082"/>
                <a:gd name="connsiteX2" fmla="*/ 2095500 w 2952750"/>
                <a:gd name="connsiteY2" fmla="*/ 770012 h 1711082"/>
                <a:gd name="connsiteX3" fmla="*/ 2110740 w 2952750"/>
                <a:gd name="connsiteY3" fmla="*/ 754772 h 1711082"/>
                <a:gd name="connsiteX4" fmla="*/ 2125980 w 2952750"/>
                <a:gd name="connsiteY4" fmla="*/ 747152 h 1711082"/>
                <a:gd name="connsiteX5" fmla="*/ 2141220 w 2952750"/>
                <a:gd name="connsiteY5" fmla="*/ 731912 h 1711082"/>
                <a:gd name="connsiteX6" fmla="*/ 2198370 w 2952750"/>
                <a:gd name="connsiteY6" fmla="*/ 693812 h 1711082"/>
                <a:gd name="connsiteX7" fmla="*/ 2217420 w 2952750"/>
                <a:gd name="connsiteY7" fmla="*/ 682382 h 1711082"/>
                <a:gd name="connsiteX8" fmla="*/ 2266950 w 2952750"/>
                <a:gd name="connsiteY8" fmla="*/ 644282 h 1711082"/>
                <a:gd name="connsiteX9" fmla="*/ 2286000 w 2952750"/>
                <a:gd name="connsiteY9" fmla="*/ 632852 h 1711082"/>
                <a:gd name="connsiteX10" fmla="*/ 2301240 w 2952750"/>
                <a:gd name="connsiteY10" fmla="*/ 617612 h 1711082"/>
                <a:gd name="connsiteX11" fmla="*/ 2339340 w 2952750"/>
                <a:gd name="connsiteY11" fmla="*/ 590942 h 1711082"/>
                <a:gd name="connsiteX12" fmla="*/ 2358390 w 2952750"/>
                <a:gd name="connsiteY12" fmla="*/ 568082 h 1711082"/>
                <a:gd name="connsiteX13" fmla="*/ 2369820 w 2952750"/>
                <a:gd name="connsiteY13" fmla="*/ 556652 h 1711082"/>
                <a:gd name="connsiteX14" fmla="*/ 2385060 w 2952750"/>
                <a:gd name="connsiteY14" fmla="*/ 510932 h 1711082"/>
                <a:gd name="connsiteX15" fmla="*/ 2392680 w 2952750"/>
                <a:gd name="connsiteY15" fmla="*/ 495692 h 1711082"/>
                <a:gd name="connsiteX16" fmla="*/ 2415540 w 2952750"/>
                <a:gd name="connsiteY16" fmla="*/ 476642 h 1711082"/>
                <a:gd name="connsiteX17" fmla="*/ 2430780 w 2952750"/>
                <a:gd name="connsiteY17" fmla="*/ 472832 h 1711082"/>
                <a:gd name="connsiteX18" fmla="*/ 2446020 w 2952750"/>
                <a:gd name="connsiteY18" fmla="*/ 461402 h 1711082"/>
                <a:gd name="connsiteX19" fmla="*/ 2449830 w 2952750"/>
                <a:gd name="connsiteY19" fmla="*/ 442352 h 1711082"/>
                <a:gd name="connsiteX20" fmla="*/ 2442210 w 2952750"/>
                <a:gd name="connsiteY20" fmla="*/ 415682 h 1711082"/>
                <a:gd name="connsiteX21" fmla="*/ 2423160 w 2952750"/>
                <a:gd name="connsiteY21" fmla="*/ 389012 h 1711082"/>
                <a:gd name="connsiteX22" fmla="*/ 2415540 w 2952750"/>
                <a:gd name="connsiteY22" fmla="*/ 373772 h 1711082"/>
                <a:gd name="connsiteX23" fmla="*/ 2423160 w 2952750"/>
                <a:gd name="connsiteY23" fmla="*/ 305192 h 1711082"/>
                <a:gd name="connsiteX24" fmla="*/ 2438400 w 2952750"/>
                <a:gd name="connsiteY24" fmla="*/ 289952 h 1711082"/>
                <a:gd name="connsiteX25" fmla="*/ 2487930 w 2952750"/>
                <a:gd name="connsiteY25" fmla="*/ 263282 h 1711082"/>
                <a:gd name="connsiteX26" fmla="*/ 2514600 w 2952750"/>
                <a:gd name="connsiteY26" fmla="*/ 248042 h 1711082"/>
                <a:gd name="connsiteX27" fmla="*/ 2552700 w 2952750"/>
                <a:gd name="connsiteY27" fmla="*/ 232802 h 1711082"/>
                <a:gd name="connsiteX28" fmla="*/ 2579370 w 2952750"/>
                <a:gd name="connsiteY28" fmla="*/ 213752 h 1711082"/>
                <a:gd name="connsiteX29" fmla="*/ 2598420 w 2952750"/>
                <a:gd name="connsiteY29" fmla="*/ 202322 h 1711082"/>
                <a:gd name="connsiteX30" fmla="*/ 2644140 w 2952750"/>
                <a:gd name="connsiteY30" fmla="*/ 168032 h 1711082"/>
                <a:gd name="connsiteX31" fmla="*/ 2670810 w 2952750"/>
                <a:gd name="connsiteY31" fmla="*/ 156602 h 1711082"/>
                <a:gd name="connsiteX32" fmla="*/ 2708910 w 2952750"/>
                <a:gd name="connsiteY32" fmla="*/ 133742 h 1711082"/>
                <a:gd name="connsiteX33" fmla="*/ 2747010 w 2952750"/>
                <a:gd name="connsiteY33" fmla="*/ 114692 h 1711082"/>
                <a:gd name="connsiteX34" fmla="*/ 2769870 w 2952750"/>
                <a:gd name="connsiteY34" fmla="*/ 103262 h 1711082"/>
                <a:gd name="connsiteX35" fmla="*/ 2785110 w 2952750"/>
                <a:gd name="connsiteY35" fmla="*/ 95642 h 1711082"/>
                <a:gd name="connsiteX36" fmla="*/ 2804160 w 2952750"/>
                <a:gd name="connsiteY36" fmla="*/ 91832 h 1711082"/>
                <a:gd name="connsiteX37" fmla="*/ 2872740 w 2952750"/>
                <a:gd name="connsiteY37" fmla="*/ 99452 h 1711082"/>
                <a:gd name="connsiteX38" fmla="*/ 2895600 w 2952750"/>
                <a:gd name="connsiteY38" fmla="*/ 133742 h 1711082"/>
                <a:gd name="connsiteX39" fmla="*/ 2922270 w 2952750"/>
                <a:gd name="connsiteY39" fmla="*/ 168032 h 1711082"/>
                <a:gd name="connsiteX40" fmla="*/ 2937510 w 2952750"/>
                <a:gd name="connsiteY40" fmla="*/ 164222 h 1711082"/>
                <a:gd name="connsiteX41" fmla="*/ 2952750 w 2952750"/>
                <a:gd name="connsiteY41" fmla="*/ 133742 h 1711082"/>
                <a:gd name="connsiteX42" fmla="*/ 2948940 w 2952750"/>
                <a:gd name="connsiteY42" fmla="*/ 53732 h 1711082"/>
                <a:gd name="connsiteX43" fmla="*/ 2933700 w 2952750"/>
                <a:gd name="connsiteY43" fmla="*/ 46112 h 1711082"/>
                <a:gd name="connsiteX44" fmla="*/ 2884170 w 2952750"/>
                <a:gd name="connsiteY44" fmla="*/ 34682 h 1711082"/>
                <a:gd name="connsiteX45" fmla="*/ 2651760 w 2952750"/>
                <a:gd name="connsiteY45" fmla="*/ 23252 h 1711082"/>
                <a:gd name="connsiteX46" fmla="*/ 1664970 w 2952750"/>
                <a:gd name="connsiteY46" fmla="*/ 15632 h 1711082"/>
                <a:gd name="connsiteX47" fmla="*/ 754380 w 2952750"/>
                <a:gd name="connsiteY47" fmla="*/ 15632 h 1711082"/>
                <a:gd name="connsiteX48" fmla="*/ 647700 w 2952750"/>
                <a:gd name="connsiteY48" fmla="*/ 42302 h 1711082"/>
                <a:gd name="connsiteX49" fmla="*/ 541020 w 2952750"/>
                <a:gd name="connsiteY49" fmla="*/ 80402 h 1711082"/>
                <a:gd name="connsiteX50" fmla="*/ 476250 w 2952750"/>
                <a:gd name="connsiteY50" fmla="*/ 107072 h 1711082"/>
                <a:gd name="connsiteX51" fmla="*/ 396240 w 2952750"/>
                <a:gd name="connsiteY51" fmla="*/ 156602 h 1711082"/>
                <a:gd name="connsiteX52" fmla="*/ 270510 w 2952750"/>
                <a:gd name="connsiteY52" fmla="*/ 301382 h 1711082"/>
                <a:gd name="connsiteX53" fmla="*/ 232410 w 2952750"/>
                <a:gd name="connsiteY53" fmla="*/ 358532 h 1711082"/>
                <a:gd name="connsiteX54" fmla="*/ 163830 w 2952750"/>
                <a:gd name="connsiteY54" fmla="*/ 499502 h 1711082"/>
                <a:gd name="connsiteX55" fmla="*/ 64770 w 2952750"/>
                <a:gd name="connsiteY55" fmla="*/ 686192 h 1711082"/>
                <a:gd name="connsiteX56" fmla="*/ 38100 w 2952750"/>
                <a:gd name="connsiteY56" fmla="*/ 750962 h 1711082"/>
                <a:gd name="connsiteX57" fmla="*/ 19050 w 2952750"/>
                <a:gd name="connsiteY57" fmla="*/ 842402 h 1711082"/>
                <a:gd name="connsiteX58" fmla="*/ 0 w 2952750"/>
                <a:gd name="connsiteY58" fmla="*/ 922412 h 1711082"/>
                <a:gd name="connsiteX59" fmla="*/ 15240 w 2952750"/>
                <a:gd name="connsiteY59" fmla="*/ 1170062 h 1711082"/>
                <a:gd name="connsiteX60" fmla="*/ 91440 w 2952750"/>
                <a:gd name="connsiteY60" fmla="*/ 1383422 h 1711082"/>
                <a:gd name="connsiteX61" fmla="*/ 102870 w 2952750"/>
                <a:gd name="connsiteY61" fmla="*/ 1425332 h 1711082"/>
                <a:gd name="connsiteX62" fmla="*/ 160020 w 2952750"/>
                <a:gd name="connsiteY62" fmla="*/ 1562492 h 1711082"/>
                <a:gd name="connsiteX63" fmla="*/ 171450 w 2952750"/>
                <a:gd name="connsiteY63" fmla="*/ 1589162 h 1711082"/>
                <a:gd name="connsiteX64" fmla="*/ 186690 w 2952750"/>
                <a:gd name="connsiteY64" fmla="*/ 1623452 h 1711082"/>
                <a:gd name="connsiteX65" fmla="*/ 205740 w 2952750"/>
                <a:gd name="connsiteY65" fmla="*/ 1650122 h 1711082"/>
                <a:gd name="connsiteX66" fmla="*/ 220980 w 2952750"/>
                <a:gd name="connsiteY66" fmla="*/ 1692032 h 1711082"/>
                <a:gd name="connsiteX67" fmla="*/ 228600 w 2952750"/>
                <a:gd name="connsiteY67" fmla="*/ 1703462 h 1711082"/>
                <a:gd name="connsiteX68" fmla="*/ 243840 w 2952750"/>
                <a:gd name="connsiteY68" fmla="*/ 1711082 h 1711082"/>
                <a:gd name="connsiteX69" fmla="*/ 266700 w 2952750"/>
                <a:gd name="connsiteY69" fmla="*/ 1703462 h 1711082"/>
                <a:gd name="connsiteX70" fmla="*/ 270510 w 2952750"/>
                <a:gd name="connsiteY70" fmla="*/ 1688222 h 1711082"/>
                <a:gd name="connsiteX71" fmla="*/ 278130 w 2952750"/>
                <a:gd name="connsiteY71" fmla="*/ 1669172 h 1711082"/>
                <a:gd name="connsiteX72" fmla="*/ 270510 w 2952750"/>
                <a:gd name="connsiteY72" fmla="*/ 1615832 h 1711082"/>
                <a:gd name="connsiteX73" fmla="*/ 262890 w 2952750"/>
                <a:gd name="connsiteY73" fmla="*/ 1604402 h 1711082"/>
                <a:gd name="connsiteX74" fmla="*/ 259080 w 2952750"/>
                <a:gd name="connsiteY74" fmla="*/ 1589162 h 1711082"/>
                <a:gd name="connsiteX75" fmla="*/ 251460 w 2952750"/>
                <a:gd name="connsiteY75" fmla="*/ 1566302 h 1711082"/>
                <a:gd name="connsiteX76" fmla="*/ 247650 w 2952750"/>
                <a:gd name="connsiteY76" fmla="*/ 1543442 h 1711082"/>
                <a:gd name="connsiteX77" fmla="*/ 243840 w 2952750"/>
                <a:gd name="connsiteY77" fmla="*/ 1528202 h 1711082"/>
                <a:gd name="connsiteX78" fmla="*/ 240030 w 2952750"/>
                <a:gd name="connsiteY78" fmla="*/ 1509152 h 1711082"/>
                <a:gd name="connsiteX79" fmla="*/ 240030 w 2952750"/>
                <a:gd name="connsiteY79" fmla="*/ 1337702 h 1711082"/>
                <a:gd name="connsiteX80" fmla="*/ 247650 w 2952750"/>
                <a:gd name="connsiteY80" fmla="*/ 1299602 h 1711082"/>
                <a:gd name="connsiteX81" fmla="*/ 255270 w 2952750"/>
                <a:gd name="connsiteY81" fmla="*/ 1276742 h 1711082"/>
                <a:gd name="connsiteX82" fmla="*/ 259080 w 2952750"/>
                <a:gd name="connsiteY82" fmla="*/ 1250072 h 1711082"/>
                <a:gd name="connsiteX83" fmla="*/ 266700 w 2952750"/>
                <a:gd name="connsiteY83" fmla="*/ 1223402 h 1711082"/>
                <a:gd name="connsiteX84" fmla="*/ 270510 w 2952750"/>
                <a:gd name="connsiteY84" fmla="*/ 1204352 h 1711082"/>
                <a:gd name="connsiteX85" fmla="*/ 278130 w 2952750"/>
                <a:gd name="connsiteY85" fmla="*/ 1116722 h 1711082"/>
                <a:gd name="connsiteX86" fmla="*/ 281940 w 2952750"/>
                <a:gd name="connsiteY86" fmla="*/ 1101482 h 1711082"/>
                <a:gd name="connsiteX87" fmla="*/ 289560 w 2952750"/>
                <a:gd name="connsiteY87" fmla="*/ 1067192 h 1711082"/>
                <a:gd name="connsiteX88" fmla="*/ 297180 w 2952750"/>
                <a:gd name="connsiteY88" fmla="*/ 1036712 h 1711082"/>
                <a:gd name="connsiteX89" fmla="*/ 320040 w 2952750"/>
                <a:gd name="connsiteY89" fmla="*/ 968132 h 1711082"/>
                <a:gd name="connsiteX90" fmla="*/ 327660 w 2952750"/>
                <a:gd name="connsiteY90" fmla="*/ 945272 h 1711082"/>
                <a:gd name="connsiteX91" fmla="*/ 350520 w 2952750"/>
                <a:gd name="connsiteY91" fmla="*/ 876692 h 1711082"/>
                <a:gd name="connsiteX92" fmla="*/ 361950 w 2952750"/>
                <a:gd name="connsiteY92" fmla="*/ 850022 h 1711082"/>
                <a:gd name="connsiteX93" fmla="*/ 377190 w 2952750"/>
                <a:gd name="connsiteY93" fmla="*/ 830972 h 1711082"/>
                <a:gd name="connsiteX94" fmla="*/ 400050 w 2952750"/>
                <a:gd name="connsiteY94" fmla="*/ 792872 h 1711082"/>
                <a:gd name="connsiteX95" fmla="*/ 430530 w 2952750"/>
                <a:gd name="connsiteY95" fmla="*/ 762392 h 1711082"/>
                <a:gd name="connsiteX96" fmla="*/ 453390 w 2952750"/>
                <a:gd name="connsiteY96" fmla="*/ 731912 h 1711082"/>
                <a:gd name="connsiteX97" fmla="*/ 464820 w 2952750"/>
                <a:gd name="connsiteY97" fmla="*/ 716672 h 1711082"/>
                <a:gd name="connsiteX98" fmla="*/ 472440 w 2952750"/>
                <a:gd name="connsiteY98" fmla="*/ 705242 h 1711082"/>
                <a:gd name="connsiteX99" fmla="*/ 502920 w 2952750"/>
                <a:gd name="connsiteY99" fmla="*/ 678572 h 1711082"/>
                <a:gd name="connsiteX100" fmla="*/ 518160 w 2952750"/>
                <a:gd name="connsiteY100" fmla="*/ 659522 h 1711082"/>
                <a:gd name="connsiteX101" fmla="*/ 563880 w 2952750"/>
                <a:gd name="connsiteY101" fmla="*/ 625232 h 1711082"/>
                <a:gd name="connsiteX102" fmla="*/ 632460 w 2952750"/>
                <a:gd name="connsiteY102" fmla="*/ 571892 h 1711082"/>
                <a:gd name="connsiteX103" fmla="*/ 647700 w 2952750"/>
                <a:gd name="connsiteY103" fmla="*/ 560462 h 1711082"/>
                <a:gd name="connsiteX104" fmla="*/ 662940 w 2952750"/>
                <a:gd name="connsiteY104" fmla="*/ 549032 h 1711082"/>
                <a:gd name="connsiteX105" fmla="*/ 681990 w 2952750"/>
                <a:gd name="connsiteY105" fmla="*/ 537602 h 1711082"/>
                <a:gd name="connsiteX106" fmla="*/ 704850 w 2952750"/>
                <a:gd name="connsiteY106" fmla="*/ 526172 h 1711082"/>
                <a:gd name="connsiteX107" fmla="*/ 762000 w 2952750"/>
                <a:gd name="connsiteY107" fmla="*/ 491882 h 1711082"/>
                <a:gd name="connsiteX108" fmla="*/ 792480 w 2952750"/>
                <a:gd name="connsiteY108" fmla="*/ 480452 h 1711082"/>
                <a:gd name="connsiteX109" fmla="*/ 853440 w 2952750"/>
                <a:gd name="connsiteY109" fmla="*/ 453782 h 1711082"/>
                <a:gd name="connsiteX110" fmla="*/ 880110 w 2952750"/>
                <a:gd name="connsiteY110" fmla="*/ 442352 h 1711082"/>
                <a:gd name="connsiteX111" fmla="*/ 895350 w 2952750"/>
                <a:gd name="connsiteY111" fmla="*/ 434732 h 1711082"/>
                <a:gd name="connsiteX112" fmla="*/ 963930 w 2952750"/>
                <a:gd name="connsiteY112" fmla="*/ 415682 h 1711082"/>
                <a:gd name="connsiteX113" fmla="*/ 986790 w 2952750"/>
                <a:gd name="connsiteY113" fmla="*/ 408062 h 1711082"/>
                <a:gd name="connsiteX114" fmla="*/ 1009650 w 2952750"/>
                <a:gd name="connsiteY114" fmla="*/ 396632 h 1711082"/>
                <a:gd name="connsiteX115" fmla="*/ 1055370 w 2952750"/>
                <a:gd name="connsiteY115" fmla="*/ 392822 h 1711082"/>
                <a:gd name="connsiteX116" fmla="*/ 1394460 w 2952750"/>
                <a:gd name="connsiteY116" fmla="*/ 396632 h 1711082"/>
                <a:gd name="connsiteX117" fmla="*/ 1459230 w 2952750"/>
                <a:gd name="connsiteY117" fmla="*/ 419492 h 1711082"/>
                <a:gd name="connsiteX118" fmla="*/ 1474470 w 2952750"/>
                <a:gd name="connsiteY118" fmla="*/ 423302 h 1711082"/>
                <a:gd name="connsiteX119" fmla="*/ 1508760 w 2952750"/>
                <a:gd name="connsiteY119" fmla="*/ 438542 h 1711082"/>
                <a:gd name="connsiteX120" fmla="*/ 1535430 w 2952750"/>
                <a:gd name="connsiteY120" fmla="*/ 449972 h 1711082"/>
                <a:gd name="connsiteX121" fmla="*/ 1546860 w 2952750"/>
                <a:gd name="connsiteY121" fmla="*/ 457592 h 1711082"/>
                <a:gd name="connsiteX122" fmla="*/ 1577340 w 2952750"/>
                <a:gd name="connsiteY122" fmla="*/ 469022 h 1711082"/>
                <a:gd name="connsiteX123" fmla="*/ 1596390 w 2952750"/>
                <a:gd name="connsiteY123" fmla="*/ 476642 h 1711082"/>
                <a:gd name="connsiteX124" fmla="*/ 1607820 w 2952750"/>
                <a:gd name="connsiteY124" fmla="*/ 480452 h 1711082"/>
                <a:gd name="connsiteX125" fmla="*/ 1638300 w 2952750"/>
                <a:gd name="connsiteY125" fmla="*/ 495692 h 1711082"/>
                <a:gd name="connsiteX126" fmla="*/ 1657350 w 2952750"/>
                <a:gd name="connsiteY126" fmla="*/ 507122 h 1711082"/>
                <a:gd name="connsiteX127" fmla="*/ 1672590 w 2952750"/>
                <a:gd name="connsiteY127" fmla="*/ 510932 h 1711082"/>
                <a:gd name="connsiteX128" fmla="*/ 1699260 w 2952750"/>
                <a:gd name="connsiteY128" fmla="*/ 522362 h 1711082"/>
                <a:gd name="connsiteX129" fmla="*/ 1718310 w 2952750"/>
                <a:gd name="connsiteY129" fmla="*/ 533792 h 1711082"/>
                <a:gd name="connsiteX130" fmla="*/ 1744980 w 2952750"/>
                <a:gd name="connsiteY130" fmla="*/ 545222 h 1711082"/>
                <a:gd name="connsiteX131" fmla="*/ 1771650 w 2952750"/>
                <a:gd name="connsiteY131" fmla="*/ 564272 h 1711082"/>
                <a:gd name="connsiteX132" fmla="*/ 1798320 w 2952750"/>
                <a:gd name="connsiteY132" fmla="*/ 579512 h 1711082"/>
                <a:gd name="connsiteX133" fmla="*/ 1824990 w 2952750"/>
                <a:gd name="connsiteY133" fmla="*/ 606182 h 1711082"/>
                <a:gd name="connsiteX134" fmla="*/ 1844040 w 2952750"/>
                <a:gd name="connsiteY134" fmla="*/ 625232 h 1711082"/>
                <a:gd name="connsiteX135" fmla="*/ 1855470 w 2952750"/>
                <a:gd name="connsiteY135" fmla="*/ 636662 h 1711082"/>
                <a:gd name="connsiteX136" fmla="*/ 1878330 w 2952750"/>
                <a:gd name="connsiteY136" fmla="*/ 667142 h 1711082"/>
                <a:gd name="connsiteX137" fmla="*/ 1901190 w 2952750"/>
                <a:gd name="connsiteY137" fmla="*/ 690002 h 1711082"/>
                <a:gd name="connsiteX138" fmla="*/ 1916430 w 2952750"/>
                <a:gd name="connsiteY138" fmla="*/ 712862 h 1711082"/>
                <a:gd name="connsiteX139" fmla="*/ 1920240 w 2952750"/>
                <a:gd name="connsiteY139" fmla="*/ 724292 h 1711082"/>
                <a:gd name="connsiteX140" fmla="*/ 1935480 w 2952750"/>
                <a:gd name="connsiteY140" fmla="*/ 735722 h 1711082"/>
                <a:gd name="connsiteX141" fmla="*/ 1946910 w 2952750"/>
                <a:gd name="connsiteY141" fmla="*/ 747152 h 1711082"/>
                <a:gd name="connsiteX142" fmla="*/ 1965960 w 2952750"/>
                <a:gd name="connsiteY142" fmla="*/ 754772 h 1711082"/>
                <a:gd name="connsiteX143" fmla="*/ 1977390 w 2952750"/>
                <a:gd name="connsiteY143" fmla="*/ 762392 h 1711082"/>
                <a:gd name="connsiteX144" fmla="*/ 2011680 w 2952750"/>
                <a:gd name="connsiteY144" fmla="*/ 777632 h 1711082"/>
                <a:gd name="connsiteX145" fmla="*/ 2026920 w 2952750"/>
                <a:gd name="connsiteY145" fmla="*/ 785252 h 1711082"/>
                <a:gd name="connsiteX146" fmla="*/ 2038350 w 2952750"/>
                <a:gd name="connsiteY146" fmla="*/ 796682 h 1711082"/>
                <a:gd name="connsiteX147" fmla="*/ 2057400 w 2952750"/>
                <a:gd name="connsiteY147" fmla="*/ 800492 h 1711082"/>
                <a:gd name="connsiteX148" fmla="*/ 2057400 w 2952750"/>
                <a:gd name="connsiteY148" fmla="*/ 819542 h 1711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2952750" h="1711082">
                  <a:moveTo>
                    <a:pt x="2057400" y="819542"/>
                  </a:moveTo>
                  <a:cubicBezTo>
                    <a:pt x="2067081" y="800179"/>
                    <a:pt x="2068648" y="793054"/>
                    <a:pt x="2084070" y="777632"/>
                  </a:cubicBezTo>
                  <a:cubicBezTo>
                    <a:pt x="2087308" y="774394"/>
                    <a:pt x="2092023" y="772992"/>
                    <a:pt x="2095500" y="770012"/>
                  </a:cubicBezTo>
                  <a:cubicBezTo>
                    <a:pt x="2100955" y="765337"/>
                    <a:pt x="2104993" y="759083"/>
                    <a:pt x="2110740" y="754772"/>
                  </a:cubicBezTo>
                  <a:cubicBezTo>
                    <a:pt x="2115284" y="751364"/>
                    <a:pt x="2121436" y="750560"/>
                    <a:pt x="2125980" y="747152"/>
                  </a:cubicBezTo>
                  <a:cubicBezTo>
                    <a:pt x="2131727" y="742841"/>
                    <a:pt x="2135436" y="736174"/>
                    <a:pt x="2141220" y="731912"/>
                  </a:cubicBezTo>
                  <a:cubicBezTo>
                    <a:pt x="2159652" y="718331"/>
                    <a:pt x="2179174" y="706290"/>
                    <a:pt x="2198370" y="693812"/>
                  </a:cubicBezTo>
                  <a:cubicBezTo>
                    <a:pt x="2204579" y="689776"/>
                    <a:pt x="2211550" y="686897"/>
                    <a:pt x="2217420" y="682382"/>
                  </a:cubicBezTo>
                  <a:cubicBezTo>
                    <a:pt x="2233930" y="669682"/>
                    <a:pt x="2249089" y="654999"/>
                    <a:pt x="2266950" y="644282"/>
                  </a:cubicBezTo>
                  <a:cubicBezTo>
                    <a:pt x="2273300" y="640472"/>
                    <a:pt x="2280155" y="637398"/>
                    <a:pt x="2286000" y="632852"/>
                  </a:cubicBezTo>
                  <a:cubicBezTo>
                    <a:pt x="2291671" y="628441"/>
                    <a:pt x="2295630" y="622100"/>
                    <a:pt x="2301240" y="617612"/>
                  </a:cubicBezTo>
                  <a:cubicBezTo>
                    <a:pt x="2334028" y="591381"/>
                    <a:pt x="2313553" y="613045"/>
                    <a:pt x="2339340" y="590942"/>
                  </a:cubicBezTo>
                  <a:cubicBezTo>
                    <a:pt x="2358819" y="574246"/>
                    <a:pt x="2343692" y="585719"/>
                    <a:pt x="2358390" y="568082"/>
                  </a:cubicBezTo>
                  <a:cubicBezTo>
                    <a:pt x="2361839" y="563943"/>
                    <a:pt x="2366010" y="560462"/>
                    <a:pt x="2369820" y="556652"/>
                  </a:cubicBezTo>
                  <a:cubicBezTo>
                    <a:pt x="2376330" y="533866"/>
                    <a:pt x="2376217" y="530829"/>
                    <a:pt x="2385060" y="510932"/>
                  </a:cubicBezTo>
                  <a:cubicBezTo>
                    <a:pt x="2387367" y="505742"/>
                    <a:pt x="2388907" y="499937"/>
                    <a:pt x="2392680" y="495692"/>
                  </a:cubicBezTo>
                  <a:cubicBezTo>
                    <a:pt x="2399270" y="488278"/>
                    <a:pt x="2407035" y="481745"/>
                    <a:pt x="2415540" y="476642"/>
                  </a:cubicBezTo>
                  <a:cubicBezTo>
                    <a:pt x="2420030" y="473948"/>
                    <a:pt x="2425700" y="474102"/>
                    <a:pt x="2430780" y="472832"/>
                  </a:cubicBezTo>
                  <a:cubicBezTo>
                    <a:pt x="2435860" y="469022"/>
                    <a:pt x="2442655" y="466787"/>
                    <a:pt x="2446020" y="461402"/>
                  </a:cubicBezTo>
                  <a:cubicBezTo>
                    <a:pt x="2449452" y="455911"/>
                    <a:pt x="2450368" y="448805"/>
                    <a:pt x="2449830" y="442352"/>
                  </a:cubicBezTo>
                  <a:cubicBezTo>
                    <a:pt x="2449062" y="433138"/>
                    <a:pt x="2445644" y="424266"/>
                    <a:pt x="2442210" y="415682"/>
                  </a:cubicBezTo>
                  <a:cubicBezTo>
                    <a:pt x="2440419" y="411204"/>
                    <a:pt x="2424370" y="390947"/>
                    <a:pt x="2423160" y="389012"/>
                  </a:cubicBezTo>
                  <a:cubicBezTo>
                    <a:pt x="2420150" y="384196"/>
                    <a:pt x="2418080" y="378852"/>
                    <a:pt x="2415540" y="373772"/>
                  </a:cubicBezTo>
                  <a:cubicBezTo>
                    <a:pt x="2418080" y="350912"/>
                    <a:pt x="2417108" y="327382"/>
                    <a:pt x="2423160" y="305192"/>
                  </a:cubicBezTo>
                  <a:cubicBezTo>
                    <a:pt x="2425050" y="298261"/>
                    <a:pt x="2433060" y="294758"/>
                    <a:pt x="2438400" y="289952"/>
                  </a:cubicBezTo>
                  <a:cubicBezTo>
                    <a:pt x="2475897" y="256205"/>
                    <a:pt x="2444700" y="281809"/>
                    <a:pt x="2487930" y="263282"/>
                  </a:cubicBezTo>
                  <a:cubicBezTo>
                    <a:pt x="2497341" y="259249"/>
                    <a:pt x="2505336" y="252402"/>
                    <a:pt x="2514600" y="248042"/>
                  </a:cubicBezTo>
                  <a:cubicBezTo>
                    <a:pt x="2526976" y="242218"/>
                    <a:pt x="2540128" y="238190"/>
                    <a:pt x="2552700" y="232802"/>
                  </a:cubicBezTo>
                  <a:cubicBezTo>
                    <a:pt x="2580965" y="220688"/>
                    <a:pt x="2556139" y="231175"/>
                    <a:pt x="2579370" y="213752"/>
                  </a:cubicBezTo>
                  <a:cubicBezTo>
                    <a:pt x="2585294" y="209309"/>
                    <a:pt x="2592353" y="206569"/>
                    <a:pt x="2598420" y="202322"/>
                  </a:cubicBezTo>
                  <a:cubicBezTo>
                    <a:pt x="2619922" y="187270"/>
                    <a:pt x="2619019" y="182387"/>
                    <a:pt x="2644140" y="168032"/>
                  </a:cubicBezTo>
                  <a:cubicBezTo>
                    <a:pt x="2652538" y="163233"/>
                    <a:pt x="2662262" y="161127"/>
                    <a:pt x="2670810" y="156602"/>
                  </a:cubicBezTo>
                  <a:cubicBezTo>
                    <a:pt x="2683899" y="149672"/>
                    <a:pt x="2695663" y="140366"/>
                    <a:pt x="2708910" y="133742"/>
                  </a:cubicBezTo>
                  <a:cubicBezTo>
                    <a:pt x="2721610" y="127392"/>
                    <a:pt x="2735196" y="122568"/>
                    <a:pt x="2747010" y="114692"/>
                  </a:cubicBezTo>
                  <a:cubicBezTo>
                    <a:pt x="2768976" y="100048"/>
                    <a:pt x="2747786" y="112726"/>
                    <a:pt x="2769870" y="103262"/>
                  </a:cubicBezTo>
                  <a:cubicBezTo>
                    <a:pt x="2775090" y="101025"/>
                    <a:pt x="2779722" y="97438"/>
                    <a:pt x="2785110" y="95642"/>
                  </a:cubicBezTo>
                  <a:cubicBezTo>
                    <a:pt x="2791253" y="93594"/>
                    <a:pt x="2797810" y="93102"/>
                    <a:pt x="2804160" y="91832"/>
                  </a:cubicBezTo>
                  <a:cubicBezTo>
                    <a:pt x="2827020" y="94372"/>
                    <a:pt x="2850365" y="94125"/>
                    <a:pt x="2872740" y="99452"/>
                  </a:cubicBezTo>
                  <a:cubicBezTo>
                    <a:pt x="2882772" y="101841"/>
                    <a:pt x="2893495" y="129883"/>
                    <a:pt x="2895600" y="133742"/>
                  </a:cubicBezTo>
                  <a:cubicBezTo>
                    <a:pt x="2907701" y="155927"/>
                    <a:pt x="2904729" y="150491"/>
                    <a:pt x="2922270" y="168032"/>
                  </a:cubicBezTo>
                  <a:cubicBezTo>
                    <a:pt x="2927350" y="166762"/>
                    <a:pt x="2933249" y="167266"/>
                    <a:pt x="2937510" y="164222"/>
                  </a:cubicBezTo>
                  <a:cubicBezTo>
                    <a:pt x="2949336" y="155775"/>
                    <a:pt x="2949664" y="146087"/>
                    <a:pt x="2952750" y="133742"/>
                  </a:cubicBezTo>
                  <a:cubicBezTo>
                    <a:pt x="2951480" y="107072"/>
                    <a:pt x="2954612" y="79823"/>
                    <a:pt x="2948940" y="53732"/>
                  </a:cubicBezTo>
                  <a:cubicBezTo>
                    <a:pt x="2947733" y="48182"/>
                    <a:pt x="2939038" y="48053"/>
                    <a:pt x="2933700" y="46112"/>
                  </a:cubicBezTo>
                  <a:cubicBezTo>
                    <a:pt x="2919788" y="41053"/>
                    <a:pt x="2899284" y="36099"/>
                    <a:pt x="2884170" y="34682"/>
                  </a:cubicBezTo>
                  <a:cubicBezTo>
                    <a:pt x="2796908" y="26501"/>
                    <a:pt x="2742839" y="24181"/>
                    <a:pt x="2651760" y="23252"/>
                  </a:cubicBezTo>
                  <a:lnTo>
                    <a:pt x="1664970" y="15632"/>
                  </a:lnTo>
                  <a:cubicBezTo>
                    <a:pt x="1340200" y="-6019"/>
                    <a:pt x="1385031" y="-4389"/>
                    <a:pt x="754380" y="15632"/>
                  </a:cubicBezTo>
                  <a:cubicBezTo>
                    <a:pt x="717744" y="16795"/>
                    <a:pt x="682774" y="31655"/>
                    <a:pt x="647700" y="42302"/>
                  </a:cubicBezTo>
                  <a:cubicBezTo>
                    <a:pt x="611568" y="53271"/>
                    <a:pt x="576343" y="67058"/>
                    <a:pt x="541020" y="80402"/>
                  </a:cubicBezTo>
                  <a:cubicBezTo>
                    <a:pt x="519178" y="88653"/>
                    <a:pt x="497450" y="97288"/>
                    <a:pt x="476250" y="107072"/>
                  </a:cubicBezTo>
                  <a:cubicBezTo>
                    <a:pt x="455573" y="116615"/>
                    <a:pt x="411342" y="144647"/>
                    <a:pt x="396240" y="156602"/>
                  </a:cubicBezTo>
                  <a:cubicBezTo>
                    <a:pt x="345564" y="196721"/>
                    <a:pt x="306341" y="247635"/>
                    <a:pt x="270510" y="301382"/>
                  </a:cubicBezTo>
                  <a:cubicBezTo>
                    <a:pt x="257810" y="320432"/>
                    <a:pt x="243265" y="338373"/>
                    <a:pt x="232410" y="358532"/>
                  </a:cubicBezTo>
                  <a:cubicBezTo>
                    <a:pt x="207636" y="404541"/>
                    <a:pt x="187778" y="453057"/>
                    <a:pt x="163830" y="499502"/>
                  </a:cubicBezTo>
                  <a:cubicBezTo>
                    <a:pt x="101901" y="619607"/>
                    <a:pt x="115947" y="575308"/>
                    <a:pt x="64770" y="686192"/>
                  </a:cubicBezTo>
                  <a:cubicBezTo>
                    <a:pt x="54986" y="707392"/>
                    <a:pt x="44659" y="728553"/>
                    <a:pt x="38100" y="750962"/>
                  </a:cubicBezTo>
                  <a:cubicBezTo>
                    <a:pt x="29354" y="780843"/>
                    <a:pt x="25804" y="812009"/>
                    <a:pt x="19050" y="842402"/>
                  </a:cubicBezTo>
                  <a:cubicBezTo>
                    <a:pt x="13103" y="869165"/>
                    <a:pt x="6350" y="895742"/>
                    <a:pt x="0" y="922412"/>
                  </a:cubicBezTo>
                  <a:cubicBezTo>
                    <a:pt x="5080" y="1004962"/>
                    <a:pt x="1898" y="1088439"/>
                    <a:pt x="15240" y="1170062"/>
                  </a:cubicBezTo>
                  <a:cubicBezTo>
                    <a:pt x="30324" y="1262340"/>
                    <a:pt x="63598" y="1305465"/>
                    <a:pt x="91440" y="1383422"/>
                  </a:cubicBezTo>
                  <a:cubicBezTo>
                    <a:pt x="96310" y="1397059"/>
                    <a:pt x="98150" y="1411643"/>
                    <a:pt x="102870" y="1425332"/>
                  </a:cubicBezTo>
                  <a:cubicBezTo>
                    <a:pt x="121324" y="1478849"/>
                    <a:pt x="137205" y="1510640"/>
                    <a:pt x="160020" y="1562492"/>
                  </a:cubicBezTo>
                  <a:cubicBezTo>
                    <a:pt x="163915" y="1571345"/>
                    <a:pt x="167573" y="1580301"/>
                    <a:pt x="171450" y="1589162"/>
                  </a:cubicBezTo>
                  <a:cubicBezTo>
                    <a:pt x="176463" y="1600621"/>
                    <a:pt x="179420" y="1613274"/>
                    <a:pt x="186690" y="1623452"/>
                  </a:cubicBezTo>
                  <a:cubicBezTo>
                    <a:pt x="193040" y="1632342"/>
                    <a:pt x="200854" y="1640350"/>
                    <a:pt x="205740" y="1650122"/>
                  </a:cubicBezTo>
                  <a:cubicBezTo>
                    <a:pt x="212388" y="1663418"/>
                    <a:pt x="215124" y="1678369"/>
                    <a:pt x="220980" y="1692032"/>
                  </a:cubicBezTo>
                  <a:cubicBezTo>
                    <a:pt x="222784" y="1696241"/>
                    <a:pt x="225082" y="1700531"/>
                    <a:pt x="228600" y="1703462"/>
                  </a:cubicBezTo>
                  <a:cubicBezTo>
                    <a:pt x="232963" y="1707098"/>
                    <a:pt x="238760" y="1708542"/>
                    <a:pt x="243840" y="1711082"/>
                  </a:cubicBezTo>
                  <a:cubicBezTo>
                    <a:pt x="251460" y="1708542"/>
                    <a:pt x="260602" y="1708689"/>
                    <a:pt x="266700" y="1703462"/>
                  </a:cubicBezTo>
                  <a:cubicBezTo>
                    <a:pt x="270676" y="1700054"/>
                    <a:pt x="268854" y="1693190"/>
                    <a:pt x="270510" y="1688222"/>
                  </a:cubicBezTo>
                  <a:cubicBezTo>
                    <a:pt x="272673" y="1681734"/>
                    <a:pt x="275590" y="1675522"/>
                    <a:pt x="278130" y="1669172"/>
                  </a:cubicBezTo>
                  <a:cubicBezTo>
                    <a:pt x="277458" y="1662453"/>
                    <a:pt x="275914" y="1628442"/>
                    <a:pt x="270510" y="1615832"/>
                  </a:cubicBezTo>
                  <a:cubicBezTo>
                    <a:pt x="268706" y="1611623"/>
                    <a:pt x="265430" y="1608212"/>
                    <a:pt x="262890" y="1604402"/>
                  </a:cubicBezTo>
                  <a:cubicBezTo>
                    <a:pt x="261620" y="1599322"/>
                    <a:pt x="260585" y="1594178"/>
                    <a:pt x="259080" y="1589162"/>
                  </a:cubicBezTo>
                  <a:cubicBezTo>
                    <a:pt x="256772" y="1581469"/>
                    <a:pt x="253408" y="1574094"/>
                    <a:pt x="251460" y="1566302"/>
                  </a:cubicBezTo>
                  <a:cubicBezTo>
                    <a:pt x="249586" y="1558808"/>
                    <a:pt x="249165" y="1551017"/>
                    <a:pt x="247650" y="1543442"/>
                  </a:cubicBezTo>
                  <a:cubicBezTo>
                    <a:pt x="246623" y="1538307"/>
                    <a:pt x="244976" y="1533314"/>
                    <a:pt x="243840" y="1528202"/>
                  </a:cubicBezTo>
                  <a:cubicBezTo>
                    <a:pt x="242435" y="1521880"/>
                    <a:pt x="241300" y="1515502"/>
                    <a:pt x="240030" y="1509152"/>
                  </a:cubicBezTo>
                  <a:cubicBezTo>
                    <a:pt x="233342" y="1435581"/>
                    <a:pt x="232627" y="1446278"/>
                    <a:pt x="240030" y="1337702"/>
                  </a:cubicBezTo>
                  <a:cubicBezTo>
                    <a:pt x="240911" y="1324780"/>
                    <a:pt x="243554" y="1311889"/>
                    <a:pt x="247650" y="1299602"/>
                  </a:cubicBezTo>
                  <a:lnTo>
                    <a:pt x="255270" y="1276742"/>
                  </a:lnTo>
                  <a:cubicBezTo>
                    <a:pt x="256540" y="1267852"/>
                    <a:pt x="257474" y="1258907"/>
                    <a:pt x="259080" y="1250072"/>
                  </a:cubicBezTo>
                  <a:cubicBezTo>
                    <a:pt x="263831" y="1223941"/>
                    <a:pt x="261259" y="1245164"/>
                    <a:pt x="266700" y="1223402"/>
                  </a:cubicBezTo>
                  <a:cubicBezTo>
                    <a:pt x="268271" y="1217120"/>
                    <a:pt x="269240" y="1210702"/>
                    <a:pt x="270510" y="1204352"/>
                  </a:cubicBezTo>
                  <a:cubicBezTo>
                    <a:pt x="272154" y="1181338"/>
                    <a:pt x="274278" y="1141762"/>
                    <a:pt x="278130" y="1116722"/>
                  </a:cubicBezTo>
                  <a:cubicBezTo>
                    <a:pt x="278926" y="1111547"/>
                    <a:pt x="280763" y="1106584"/>
                    <a:pt x="281940" y="1101482"/>
                  </a:cubicBezTo>
                  <a:cubicBezTo>
                    <a:pt x="284573" y="1090073"/>
                    <a:pt x="286878" y="1078590"/>
                    <a:pt x="289560" y="1067192"/>
                  </a:cubicBezTo>
                  <a:cubicBezTo>
                    <a:pt x="291959" y="1056998"/>
                    <a:pt x="293868" y="1046647"/>
                    <a:pt x="297180" y="1036712"/>
                  </a:cubicBezTo>
                  <a:lnTo>
                    <a:pt x="320040" y="968132"/>
                  </a:lnTo>
                  <a:cubicBezTo>
                    <a:pt x="322580" y="960512"/>
                    <a:pt x="326085" y="953148"/>
                    <a:pt x="327660" y="945272"/>
                  </a:cubicBezTo>
                  <a:cubicBezTo>
                    <a:pt x="334157" y="912789"/>
                    <a:pt x="331283" y="921579"/>
                    <a:pt x="350520" y="876692"/>
                  </a:cubicBezTo>
                  <a:cubicBezTo>
                    <a:pt x="354330" y="867802"/>
                    <a:pt x="357077" y="858376"/>
                    <a:pt x="361950" y="850022"/>
                  </a:cubicBezTo>
                  <a:cubicBezTo>
                    <a:pt x="366047" y="842998"/>
                    <a:pt x="372679" y="837738"/>
                    <a:pt x="377190" y="830972"/>
                  </a:cubicBezTo>
                  <a:cubicBezTo>
                    <a:pt x="395074" y="804146"/>
                    <a:pt x="371714" y="825931"/>
                    <a:pt x="400050" y="792872"/>
                  </a:cubicBezTo>
                  <a:cubicBezTo>
                    <a:pt x="409401" y="781963"/>
                    <a:pt x="423138" y="774713"/>
                    <a:pt x="430530" y="762392"/>
                  </a:cubicBezTo>
                  <a:cubicBezTo>
                    <a:pt x="452367" y="725996"/>
                    <a:pt x="431168" y="757837"/>
                    <a:pt x="453390" y="731912"/>
                  </a:cubicBezTo>
                  <a:cubicBezTo>
                    <a:pt x="457523" y="727091"/>
                    <a:pt x="461129" y="721839"/>
                    <a:pt x="464820" y="716672"/>
                  </a:cubicBezTo>
                  <a:cubicBezTo>
                    <a:pt x="467482" y="712946"/>
                    <a:pt x="469460" y="708719"/>
                    <a:pt x="472440" y="705242"/>
                  </a:cubicBezTo>
                  <a:cubicBezTo>
                    <a:pt x="508057" y="663689"/>
                    <a:pt x="467891" y="713601"/>
                    <a:pt x="502920" y="678572"/>
                  </a:cubicBezTo>
                  <a:cubicBezTo>
                    <a:pt x="508670" y="672822"/>
                    <a:pt x="512410" y="665272"/>
                    <a:pt x="518160" y="659522"/>
                  </a:cubicBezTo>
                  <a:cubicBezTo>
                    <a:pt x="527476" y="650206"/>
                    <a:pt x="555131" y="631882"/>
                    <a:pt x="563880" y="625232"/>
                  </a:cubicBezTo>
                  <a:cubicBezTo>
                    <a:pt x="586937" y="607709"/>
                    <a:pt x="609544" y="589600"/>
                    <a:pt x="632460" y="571892"/>
                  </a:cubicBezTo>
                  <a:cubicBezTo>
                    <a:pt x="637485" y="568009"/>
                    <a:pt x="642620" y="564272"/>
                    <a:pt x="647700" y="560462"/>
                  </a:cubicBezTo>
                  <a:cubicBezTo>
                    <a:pt x="652780" y="556652"/>
                    <a:pt x="657495" y="552299"/>
                    <a:pt x="662940" y="549032"/>
                  </a:cubicBezTo>
                  <a:cubicBezTo>
                    <a:pt x="669290" y="545222"/>
                    <a:pt x="675489" y="541148"/>
                    <a:pt x="681990" y="537602"/>
                  </a:cubicBezTo>
                  <a:cubicBezTo>
                    <a:pt x="689469" y="533522"/>
                    <a:pt x="697453" y="530399"/>
                    <a:pt x="704850" y="526172"/>
                  </a:cubicBezTo>
                  <a:cubicBezTo>
                    <a:pt x="724139" y="515150"/>
                    <a:pt x="741199" y="499683"/>
                    <a:pt x="762000" y="491882"/>
                  </a:cubicBezTo>
                  <a:cubicBezTo>
                    <a:pt x="772160" y="488072"/>
                    <a:pt x="782464" y="484625"/>
                    <a:pt x="792480" y="480452"/>
                  </a:cubicBezTo>
                  <a:cubicBezTo>
                    <a:pt x="812953" y="471921"/>
                    <a:pt x="833100" y="462626"/>
                    <a:pt x="853440" y="453782"/>
                  </a:cubicBezTo>
                  <a:cubicBezTo>
                    <a:pt x="862310" y="449926"/>
                    <a:pt x="871459" y="446677"/>
                    <a:pt x="880110" y="442352"/>
                  </a:cubicBezTo>
                  <a:cubicBezTo>
                    <a:pt x="885190" y="439812"/>
                    <a:pt x="890049" y="436771"/>
                    <a:pt x="895350" y="434732"/>
                  </a:cubicBezTo>
                  <a:cubicBezTo>
                    <a:pt x="938865" y="417995"/>
                    <a:pt x="919708" y="427475"/>
                    <a:pt x="963930" y="415682"/>
                  </a:cubicBezTo>
                  <a:cubicBezTo>
                    <a:pt x="971691" y="413612"/>
                    <a:pt x="979376" y="411151"/>
                    <a:pt x="986790" y="408062"/>
                  </a:cubicBezTo>
                  <a:cubicBezTo>
                    <a:pt x="994654" y="404785"/>
                    <a:pt x="1001333" y="398480"/>
                    <a:pt x="1009650" y="396632"/>
                  </a:cubicBezTo>
                  <a:cubicBezTo>
                    <a:pt x="1024579" y="393315"/>
                    <a:pt x="1040130" y="394092"/>
                    <a:pt x="1055370" y="392822"/>
                  </a:cubicBezTo>
                  <a:lnTo>
                    <a:pt x="1394460" y="396632"/>
                  </a:lnTo>
                  <a:cubicBezTo>
                    <a:pt x="1446377" y="398688"/>
                    <a:pt x="1427175" y="405245"/>
                    <a:pt x="1459230" y="419492"/>
                  </a:cubicBezTo>
                  <a:cubicBezTo>
                    <a:pt x="1464015" y="421619"/>
                    <a:pt x="1469502" y="421646"/>
                    <a:pt x="1474470" y="423302"/>
                  </a:cubicBezTo>
                  <a:cubicBezTo>
                    <a:pt x="1495060" y="430165"/>
                    <a:pt x="1490504" y="430244"/>
                    <a:pt x="1508760" y="438542"/>
                  </a:cubicBezTo>
                  <a:cubicBezTo>
                    <a:pt x="1517565" y="442544"/>
                    <a:pt x="1526779" y="445647"/>
                    <a:pt x="1535430" y="449972"/>
                  </a:cubicBezTo>
                  <a:cubicBezTo>
                    <a:pt x="1539526" y="452020"/>
                    <a:pt x="1542764" y="455544"/>
                    <a:pt x="1546860" y="457592"/>
                  </a:cubicBezTo>
                  <a:cubicBezTo>
                    <a:pt x="1561587" y="464955"/>
                    <a:pt x="1564150" y="464076"/>
                    <a:pt x="1577340" y="469022"/>
                  </a:cubicBezTo>
                  <a:cubicBezTo>
                    <a:pt x="1583744" y="471423"/>
                    <a:pt x="1589986" y="474241"/>
                    <a:pt x="1596390" y="476642"/>
                  </a:cubicBezTo>
                  <a:cubicBezTo>
                    <a:pt x="1600150" y="478052"/>
                    <a:pt x="1604164" y="478790"/>
                    <a:pt x="1607820" y="480452"/>
                  </a:cubicBezTo>
                  <a:cubicBezTo>
                    <a:pt x="1618161" y="485152"/>
                    <a:pt x="1628299" y="490307"/>
                    <a:pt x="1638300" y="495692"/>
                  </a:cubicBezTo>
                  <a:cubicBezTo>
                    <a:pt x="1644820" y="499203"/>
                    <a:pt x="1650583" y="504114"/>
                    <a:pt x="1657350" y="507122"/>
                  </a:cubicBezTo>
                  <a:cubicBezTo>
                    <a:pt x="1662135" y="509249"/>
                    <a:pt x="1667669" y="509143"/>
                    <a:pt x="1672590" y="510932"/>
                  </a:cubicBezTo>
                  <a:cubicBezTo>
                    <a:pt x="1681680" y="514237"/>
                    <a:pt x="1690609" y="518037"/>
                    <a:pt x="1699260" y="522362"/>
                  </a:cubicBezTo>
                  <a:cubicBezTo>
                    <a:pt x="1705884" y="525674"/>
                    <a:pt x="1711837" y="530196"/>
                    <a:pt x="1718310" y="533792"/>
                  </a:cubicBezTo>
                  <a:cubicBezTo>
                    <a:pt x="1732434" y="541639"/>
                    <a:pt x="1731491" y="540726"/>
                    <a:pt x="1744980" y="545222"/>
                  </a:cubicBezTo>
                  <a:cubicBezTo>
                    <a:pt x="1753870" y="551572"/>
                    <a:pt x="1762433" y="558407"/>
                    <a:pt x="1771650" y="564272"/>
                  </a:cubicBezTo>
                  <a:cubicBezTo>
                    <a:pt x="1783251" y="571655"/>
                    <a:pt x="1788400" y="570584"/>
                    <a:pt x="1798320" y="579512"/>
                  </a:cubicBezTo>
                  <a:cubicBezTo>
                    <a:pt x="1807665" y="587922"/>
                    <a:pt x="1816100" y="597292"/>
                    <a:pt x="1824990" y="606182"/>
                  </a:cubicBezTo>
                  <a:lnTo>
                    <a:pt x="1844040" y="625232"/>
                  </a:lnTo>
                  <a:cubicBezTo>
                    <a:pt x="1847850" y="629042"/>
                    <a:pt x="1852237" y="632351"/>
                    <a:pt x="1855470" y="636662"/>
                  </a:cubicBezTo>
                  <a:cubicBezTo>
                    <a:pt x="1863090" y="646822"/>
                    <a:pt x="1870065" y="657499"/>
                    <a:pt x="1878330" y="667142"/>
                  </a:cubicBezTo>
                  <a:cubicBezTo>
                    <a:pt x="1885343" y="675324"/>
                    <a:pt x="1894291" y="681723"/>
                    <a:pt x="1901190" y="690002"/>
                  </a:cubicBezTo>
                  <a:cubicBezTo>
                    <a:pt x="1907053" y="697037"/>
                    <a:pt x="1913534" y="704174"/>
                    <a:pt x="1916430" y="712862"/>
                  </a:cubicBezTo>
                  <a:cubicBezTo>
                    <a:pt x="1917700" y="716672"/>
                    <a:pt x="1917669" y="721207"/>
                    <a:pt x="1920240" y="724292"/>
                  </a:cubicBezTo>
                  <a:cubicBezTo>
                    <a:pt x="1924305" y="729170"/>
                    <a:pt x="1930659" y="731589"/>
                    <a:pt x="1935480" y="735722"/>
                  </a:cubicBezTo>
                  <a:cubicBezTo>
                    <a:pt x="1939571" y="739229"/>
                    <a:pt x="1942341" y="744296"/>
                    <a:pt x="1946910" y="747152"/>
                  </a:cubicBezTo>
                  <a:cubicBezTo>
                    <a:pt x="1952710" y="750777"/>
                    <a:pt x="1959843" y="751713"/>
                    <a:pt x="1965960" y="754772"/>
                  </a:cubicBezTo>
                  <a:cubicBezTo>
                    <a:pt x="1970056" y="756820"/>
                    <a:pt x="1973414" y="760120"/>
                    <a:pt x="1977390" y="762392"/>
                  </a:cubicBezTo>
                  <a:cubicBezTo>
                    <a:pt x="1993804" y="771771"/>
                    <a:pt x="1993309" y="769467"/>
                    <a:pt x="2011680" y="777632"/>
                  </a:cubicBezTo>
                  <a:cubicBezTo>
                    <a:pt x="2016870" y="779939"/>
                    <a:pt x="2022298" y="781951"/>
                    <a:pt x="2026920" y="785252"/>
                  </a:cubicBezTo>
                  <a:cubicBezTo>
                    <a:pt x="2031305" y="788384"/>
                    <a:pt x="2033531" y="794272"/>
                    <a:pt x="2038350" y="796682"/>
                  </a:cubicBezTo>
                  <a:cubicBezTo>
                    <a:pt x="2044142" y="799578"/>
                    <a:pt x="2051050" y="799222"/>
                    <a:pt x="2057400" y="800492"/>
                  </a:cubicBezTo>
                  <a:lnTo>
                    <a:pt x="2057400" y="819542"/>
                  </a:lnTo>
                  <a:close/>
                </a:path>
              </a:pathLst>
            </a:custGeom>
            <a:solidFill>
              <a:srgbClr val="CFE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Freeform: Shape 18">
              <a:extLst>
                <a:ext uri="{FF2B5EF4-FFF2-40B4-BE49-F238E27FC236}">
                  <a16:creationId xmlns:a16="http://schemas.microsoft.com/office/drawing/2014/main" id="{94E08879-0F2D-31D6-5073-F59379C423E8}"/>
                </a:ext>
              </a:extLst>
            </p:cNvPr>
            <p:cNvSpPr/>
            <p:nvPr/>
          </p:nvSpPr>
          <p:spPr>
            <a:xfrm>
              <a:off x="9811661" y="391813"/>
              <a:ext cx="937166" cy="480677"/>
            </a:xfrm>
            <a:custGeom>
              <a:avLst/>
              <a:gdLst>
                <a:gd name="connsiteX0" fmla="*/ 2899 w 937166"/>
                <a:gd name="connsiteY0" fmla="*/ 73007 h 480677"/>
                <a:gd name="connsiteX1" fmla="*/ 52429 w 937166"/>
                <a:gd name="connsiteY1" fmla="*/ 84437 h 480677"/>
                <a:gd name="connsiteX2" fmla="*/ 113389 w 937166"/>
                <a:gd name="connsiteY2" fmla="*/ 103487 h 480677"/>
                <a:gd name="connsiteX3" fmla="*/ 124819 w 937166"/>
                <a:gd name="connsiteY3" fmla="*/ 107297 h 480677"/>
                <a:gd name="connsiteX4" fmla="*/ 174349 w 937166"/>
                <a:gd name="connsiteY4" fmla="*/ 133967 h 480677"/>
                <a:gd name="connsiteX5" fmla="*/ 189589 w 937166"/>
                <a:gd name="connsiteY5" fmla="*/ 153017 h 480677"/>
                <a:gd name="connsiteX6" fmla="*/ 208639 w 937166"/>
                <a:gd name="connsiteY6" fmla="*/ 164447 h 480677"/>
                <a:gd name="connsiteX7" fmla="*/ 281029 w 937166"/>
                <a:gd name="connsiteY7" fmla="*/ 194927 h 480677"/>
                <a:gd name="connsiteX8" fmla="*/ 315319 w 937166"/>
                <a:gd name="connsiteY8" fmla="*/ 217787 h 480677"/>
                <a:gd name="connsiteX9" fmla="*/ 338179 w 937166"/>
                <a:gd name="connsiteY9" fmla="*/ 252077 h 480677"/>
                <a:gd name="connsiteX10" fmla="*/ 368659 w 937166"/>
                <a:gd name="connsiteY10" fmla="*/ 282557 h 480677"/>
                <a:gd name="connsiteX11" fmla="*/ 387709 w 937166"/>
                <a:gd name="connsiteY11" fmla="*/ 309227 h 480677"/>
                <a:gd name="connsiteX12" fmla="*/ 421999 w 937166"/>
                <a:gd name="connsiteY12" fmla="*/ 332087 h 480677"/>
                <a:gd name="connsiteX13" fmla="*/ 437239 w 937166"/>
                <a:gd name="connsiteY13" fmla="*/ 347327 h 480677"/>
                <a:gd name="connsiteX14" fmla="*/ 463909 w 937166"/>
                <a:gd name="connsiteY14" fmla="*/ 370187 h 480677"/>
                <a:gd name="connsiteX15" fmla="*/ 490579 w 937166"/>
                <a:gd name="connsiteY15" fmla="*/ 423527 h 480677"/>
                <a:gd name="connsiteX16" fmla="*/ 494389 w 937166"/>
                <a:gd name="connsiteY16" fmla="*/ 438767 h 480677"/>
                <a:gd name="connsiteX17" fmla="*/ 513439 w 937166"/>
                <a:gd name="connsiteY17" fmla="*/ 461627 h 480677"/>
                <a:gd name="connsiteX18" fmla="*/ 547729 w 937166"/>
                <a:gd name="connsiteY18" fmla="*/ 480677 h 480677"/>
                <a:gd name="connsiteX19" fmla="*/ 593449 w 937166"/>
                <a:gd name="connsiteY19" fmla="*/ 473057 h 480677"/>
                <a:gd name="connsiteX20" fmla="*/ 616309 w 937166"/>
                <a:gd name="connsiteY20" fmla="*/ 442577 h 480677"/>
                <a:gd name="connsiteX21" fmla="*/ 627739 w 937166"/>
                <a:gd name="connsiteY21" fmla="*/ 434957 h 480677"/>
                <a:gd name="connsiteX22" fmla="*/ 639169 w 937166"/>
                <a:gd name="connsiteY22" fmla="*/ 423527 h 480677"/>
                <a:gd name="connsiteX23" fmla="*/ 677269 w 937166"/>
                <a:gd name="connsiteY23" fmla="*/ 419717 h 480677"/>
                <a:gd name="connsiteX24" fmla="*/ 715369 w 937166"/>
                <a:gd name="connsiteY24" fmla="*/ 412097 h 480677"/>
                <a:gd name="connsiteX25" fmla="*/ 730609 w 937166"/>
                <a:gd name="connsiteY25" fmla="*/ 396857 h 480677"/>
                <a:gd name="connsiteX26" fmla="*/ 745849 w 937166"/>
                <a:gd name="connsiteY26" fmla="*/ 373997 h 480677"/>
                <a:gd name="connsiteX27" fmla="*/ 776329 w 937166"/>
                <a:gd name="connsiteY27" fmla="*/ 354947 h 480677"/>
                <a:gd name="connsiteX28" fmla="*/ 783949 w 937166"/>
                <a:gd name="connsiteY28" fmla="*/ 343517 h 480677"/>
                <a:gd name="connsiteX29" fmla="*/ 848719 w 937166"/>
                <a:gd name="connsiteY29" fmla="*/ 328277 h 480677"/>
                <a:gd name="connsiteX30" fmla="*/ 890629 w 937166"/>
                <a:gd name="connsiteY30" fmla="*/ 290177 h 480677"/>
                <a:gd name="connsiteX31" fmla="*/ 905869 w 937166"/>
                <a:gd name="connsiteY31" fmla="*/ 271127 h 480677"/>
                <a:gd name="connsiteX32" fmla="*/ 924919 w 937166"/>
                <a:gd name="connsiteY32" fmla="*/ 233027 h 480677"/>
                <a:gd name="connsiteX33" fmla="*/ 932539 w 937166"/>
                <a:gd name="connsiteY33" fmla="*/ 221597 h 480677"/>
                <a:gd name="connsiteX34" fmla="*/ 932539 w 937166"/>
                <a:gd name="connsiteY34" fmla="*/ 164447 h 480677"/>
                <a:gd name="connsiteX35" fmla="*/ 928729 w 937166"/>
                <a:gd name="connsiteY35" fmla="*/ 149207 h 480677"/>
                <a:gd name="connsiteX36" fmla="*/ 917299 w 937166"/>
                <a:gd name="connsiteY36" fmla="*/ 130157 h 480677"/>
                <a:gd name="connsiteX37" fmla="*/ 902059 w 937166"/>
                <a:gd name="connsiteY37" fmla="*/ 99677 h 480677"/>
                <a:gd name="connsiteX38" fmla="*/ 841099 w 937166"/>
                <a:gd name="connsiteY38" fmla="*/ 57767 h 480677"/>
                <a:gd name="connsiteX39" fmla="*/ 696319 w 937166"/>
                <a:gd name="connsiteY39" fmla="*/ 19667 h 480677"/>
                <a:gd name="connsiteX40" fmla="*/ 559159 w 937166"/>
                <a:gd name="connsiteY40" fmla="*/ 8237 h 480677"/>
                <a:gd name="connsiteX41" fmla="*/ 376279 w 937166"/>
                <a:gd name="connsiteY41" fmla="*/ 4427 h 480677"/>
                <a:gd name="connsiteX42" fmla="*/ 273409 w 937166"/>
                <a:gd name="connsiteY42" fmla="*/ 617 h 480677"/>
                <a:gd name="connsiteX43" fmla="*/ 75289 w 937166"/>
                <a:gd name="connsiteY43" fmla="*/ 4427 h 480677"/>
                <a:gd name="connsiteX44" fmla="*/ 52429 w 937166"/>
                <a:gd name="connsiteY44" fmla="*/ 27287 h 480677"/>
                <a:gd name="connsiteX45" fmla="*/ 33379 w 937166"/>
                <a:gd name="connsiteY45" fmla="*/ 34907 h 480677"/>
                <a:gd name="connsiteX46" fmla="*/ 2899 w 937166"/>
                <a:gd name="connsiteY46" fmla="*/ 73007 h 48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37166" h="480677">
                  <a:moveTo>
                    <a:pt x="2899" y="73007"/>
                  </a:moveTo>
                  <a:cubicBezTo>
                    <a:pt x="6074" y="81262"/>
                    <a:pt x="-22882" y="67701"/>
                    <a:pt x="52429" y="84437"/>
                  </a:cubicBezTo>
                  <a:cubicBezTo>
                    <a:pt x="103443" y="95774"/>
                    <a:pt x="69941" y="86108"/>
                    <a:pt x="113389" y="103487"/>
                  </a:cubicBezTo>
                  <a:cubicBezTo>
                    <a:pt x="117118" y="104979"/>
                    <a:pt x="121293" y="105374"/>
                    <a:pt x="124819" y="107297"/>
                  </a:cubicBezTo>
                  <a:cubicBezTo>
                    <a:pt x="180939" y="137908"/>
                    <a:pt x="132849" y="117367"/>
                    <a:pt x="174349" y="133967"/>
                  </a:cubicBezTo>
                  <a:cubicBezTo>
                    <a:pt x="179429" y="140317"/>
                    <a:pt x="183511" y="147614"/>
                    <a:pt x="189589" y="153017"/>
                  </a:cubicBezTo>
                  <a:cubicBezTo>
                    <a:pt x="195124" y="157937"/>
                    <a:pt x="202086" y="160998"/>
                    <a:pt x="208639" y="164447"/>
                  </a:cubicBezTo>
                  <a:cubicBezTo>
                    <a:pt x="263002" y="193059"/>
                    <a:pt x="244040" y="187529"/>
                    <a:pt x="281029" y="194927"/>
                  </a:cubicBezTo>
                  <a:cubicBezTo>
                    <a:pt x="338930" y="252828"/>
                    <a:pt x="253590" y="171490"/>
                    <a:pt x="315319" y="217787"/>
                  </a:cubicBezTo>
                  <a:cubicBezTo>
                    <a:pt x="323900" y="224223"/>
                    <a:pt x="331986" y="244758"/>
                    <a:pt x="338179" y="252077"/>
                  </a:cubicBezTo>
                  <a:cubicBezTo>
                    <a:pt x="347460" y="263046"/>
                    <a:pt x="360689" y="270602"/>
                    <a:pt x="368659" y="282557"/>
                  </a:cubicBezTo>
                  <a:cubicBezTo>
                    <a:pt x="372986" y="289047"/>
                    <a:pt x="382983" y="304501"/>
                    <a:pt x="387709" y="309227"/>
                  </a:cubicBezTo>
                  <a:cubicBezTo>
                    <a:pt x="424640" y="346158"/>
                    <a:pt x="390094" y="308158"/>
                    <a:pt x="421999" y="332087"/>
                  </a:cubicBezTo>
                  <a:cubicBezTo>
                    <a:pt x="427746" y="336398"/>
                    <a:pt x="431832" y="342596"/>
                    <a:pt x="437239" y="347327"/>
                  </a:cubicBezTo>
                  <a:cubicBezTo>
                    <a:pt x="454447" y="362384"/>
                    <a:pt x="449976" y="353932"/>
                    <a:pt x="463909" y="370187"/>
                  </a:cubicBezTo>
                  <a:cubicBezTo>
                    <a:pt x="480042" y="389008"/>
                    <a:pt x="480529" y="395388"/>
                    <a:pt x="490579" y="423527"/>
                  </a:cubicBezTo>
                  <a:cubicBezTo>
                    <a:pt x="492340" y="428458"/>
                    <a:pt x="492326" y="433954"/>
                    <a:pt x="494389" y="438767"/>
                  </a:cubicBezTo>
                  <a:cubicBezTo>
                    <a:pt x="497534" y="446105"/>
                    <a:pt x="507554" y="457050"/>
                    <a:pt x="513439" y="461627"/>
                  </a:cubicBezTo>
                  <a:cubicBezTo>
                    <a:pt x="533090" y="476911"/>
                    <a:pt x="530483" y="474928"/>
                    <a:pt x="547729" y="480677"/>
                  </a:cubicBezTo>
                  <a:cubicBezTo>
                    <a:pt x="562969" y="478137"/>
                    <a:pt x="579943" y="480560"/>
                    <a:pt x="593449" y="473057"/>
                  </a:cubicBezTo>
                  <a:cubicBezTo>
                    <a:pt x="604551" y="466889"/>
                    <a:pt x="605742" y="449622"/>
                    <a:pt x="616309" y="442577"/>
                  </a:cubicBezTo>
                  <a:cubicBezTo>
                    <a:pt x="620119" y="440037"/>
                    <a:pt x="624221" y="437888"/>
                    <a:pt x="627739" y="434957"/>
                  </a:cubicBezTo>
                  <a:cubicBezTo>
                    <a:pt x="631878" y="431508"/>
                    <a:pt x="634019" y="425112"/>
                    <a:pt x="639169" y="423527"/>
                  </a:cubicBezTo>
                  <a:cubicBezTo>
                    <a:pt x="651368" y="419773"/>
                    <a:pt x="664647" y="421610"/>
                    <a:pt x="677269" y="419717"/>
                  </a:cubicBezTo>
                  <a:cubicBezTo>
                    <a:pt x="690077" y="417796"/>
                    <a:pt x="702669" y="414637"/>
                    <a:pt x="715369" y="412097"/>
                  </a:cubicBezTo>
                  <a:cubicBezTo>
                    <a:pt x="720449" y="407017"/>
                    <a:pt x="726121" y="402467"/>
                    <a:pt x="730609" y="396857"/>
                  </a:cubicBezTo>
                  <a:cubicBezTo>
                    <a:pt x="736330" y="389706"/>
                    <a:pt x="737996" y="378709"/>
                    <a:pt x="745849" y="373997"/>
                  </a:cubicBezTo>
                  <a:cubicBezTo>
                    <a:pt x="768826" y="360211"/>
                    <a:pt x="758737" y="366675"/>
                    <a:pt x="776329" y="354947"/>
                  </a:cubicBezTo>
                  <a:cubicBezTo>
                    <a:pt x="778869" y="351137"/>
                    <a:pt x="779740" y="345321"/>
                    <a:pt x="783949" y="343517"/>
                  </a:cubicBezTo>
                  <a:cubicBezTo>
                    <a:pt x="795325" y="338642"/>
                    <a:pt x="831013" y="331818"/>
                    <a:pt x="848719" y="328277"/>
                  </a:cubicBezTo>
                  <a:cubicBezTo>
                    <a:pt x="866148" y="315205"/>
                    <a:pt x="875049" y="309652"/>
                    <a:pt x="890629" y="290177"/>
                  </a:cubicBezTo>
                  <a:cubicBezTo>
                    <a:pt x="895709" y="283827"/>
                    <a:pt x="901685" y="278100"/>
                    <a:pt x="905869" y="271127"/>
                  </a:cubicBezTo>
                  <a:cubicBezTo>
                    <a:pt x="913174" y="258951"/>
                    <a:pt x="917043" y="244841"/>
                    <a:pt x="924919" y="233027"/>
                  </a:cubicBezTo>
                  <a:lnTo>
                    <a:pt x="932539" y="221597"/>
                  </a:lnTo>
                  <a:cubicBezTo>
                    <a:pt x="939264" y="194695"/>
                    <a:pt x="938127" y="206356"/>
                    <a:pt x="932539" y="164447"/>
                  </a:cubicBezTo>
                  <a:cubicBezTo>
                    <a:pt x="931847" y="159257"/>
                    <a:pt x="930856" y="153992"/>
                    <a:pt x="928729" y="149207"/>
                  </a:cubicBezTo>
                  <a:cubicBezTo>
                    <a:pt x="925721" y="142440"/>
                    <a:pt x="920810" y="136677"/>
                    <a:pt x="917299" y="130157"/>
                  </a:cubicBezTo>
                  <a:cubicBezTo>
                    <a:pt x="911914" y="120156"/>
                    <a:pt x="910785" y="106949"/>
                    <a:pt x="902059" y="99677"/>
                  </a:cubicBezTo>
                  <a:cubicBezTo>
                    <a:pt x="878523" y="80063"/>
                    <a:pt x="871725" y="72414"/>
                    <a:pt x="841099" y="57767"/>
                  </a:cubicBezTo>
                  <a:cubicBezTo>
                    <a:pt x="795065" y="35751"/>
                    <a:pt x="747198" y="26340"/>
                    <a:pt x="696319" y="19667"/>
                  </a:cubicBezTo>
                  <a:cubicBezTo>
                    <a:pt x="650830" y="13701"/>
                    <a:pt x="604986" y="10419"/>
                    <a:pt x="559159" y="8237"/>
                  </a:cubicBezTo>
                  <a:cubicBezTo>
                    <a:pt x="498255" y="5337"/>
                    <a:pt x="437231" y="6052"/>
                    <a:pt x="376279" y="4427"/>
                  </a:cubicBezTo>
                  <a:cubicBezTo>
                    <a:pt x="341978" y="3512"/>
                    <a:pt x="307699" y="1887"/>
                    <a:pt x="273409" y="617"/>
                  </a:cubicBezTo>
                  <a:cubicBezTo>
                    <a:pt x="207369" y="1887"/>
                    <a:pt x="140865" y="-3487"/>
                    <a:pt x="75289" y="4427"/>
                  </a:cubicBezTo>
                  <a:cubicBezTo>
                    <a:pt x="64590" y="5718"/>
                    <a:pt x="62435" y="23285"/>
                    <a:pt x="52429" y="27287"/>
                  </a:cubicBezTo>
                  <a:lnTo>
                    <a:pt x="33379" y="34907"/>
                  </a:lnTo>
                  <a:cubicBezTo>
                    <a:pt x="17241" y="51045"/>
                    <a:pt x="-276" y="64752"/>
                    <a:pt x="2899" y="73007"/>
                  </a:cubicBezTo>
                  <a:close/>
                </a:path>
              </a:pathLst>
            </a:custGeom>
            <a:solidFill>
              <a:srgbClr val="CFE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22" name="Freeform: Shape 21">
            <a:extLst>
              <a:ext uri="{FF2B5EF4-FFF2-40B4-BE49-F238E27FC236}">
                <a16:creationId xmlns:a16="http://schemas.microsoft.com/office/drawing/2014/main" id="{286D8863-D762-AC21-77AC-9659C0773E32}"/>
              </a:ext>
            </a:extLst>
          </p:cNvPr>
          <p:cNvSpPr/>
          <p:nvPr/>
        </p:nvSpPr>
        <p:spPr>
          <a:xfrm>
            <a:off x="8093528" y="186690"/>
            <a:ext cx="2326822" cy="2251710"/>
          </a:xfrm>
          <a:custGeom>
            <a:avLst/>
            <a:gdLst>
              <a:gd name="connsiteX0" fmla="*/ 1332412 w 2326822"/>
              <a:gd name="connsiteY0" fmla="*/ 255270 h 2251710"/>
              <a:gd name="connsiteX1" fmla="*/ 1309552 w 2326822"/>
              <a:gd name="connsiteY1" fmla="*/ 262890 h 2251710"/>
              <a:gd name="connsiteX2" fmla="*/ 1290502 w 2326822"/>
              <a:gd name="connsiteY2" fmla="*/ 274320 h 2251710"/>
              <a:gd name="connsiteX3" fmla="*/ 1271452 w 2326822"/>
              <a:gd name="connsiteY3" fmla="*/ 278130 h 2251710"/>
              <a:gd name="connsiteX4" fmla="*/ 1244782 w 2326822"/>
              <a:gd name="connsiteY4" fmla="*/ 293370 h 2251710"/>
              <a:gd name="connsiteX5" fmla="*/ 1225732 w 2326822"/>
              <a:gd name="connsiteY5" fmla="*/ 297180 h 2251710"/>
              <a:gd name="connsiteX6" fmla="*/ 1202872 w 2326822"/>
              <a:gd name="connsiteY6" fmla="*/ 308610 h 2251710"/>
              <a:gd name="connsiteX7" fmla="*/ 1164772 w 2326822"/>
              <a:gd name="connsiteY7" fmla="*/ 320040 h 2251710"/>
              <a:gd name="connsiteX8" fmla="*/ 1126672 w 2326822"/>
              <a:gd name="connsiteY8" fmla="*/ 327660 h 2251710"/>
              <a:gd name="connsiteX9" fmla="*/ 1073332 w 2326822"/>
              <a:gd name="connsiteY9" fmla="*/ 339090 h 2251710"/>
              <a:gd name="connsiteX10" fmla="*/ 1000942 w 2326822"/>
              <a:gd name="connsiteY10" fmla="*/ 365760 h 2251710"/>
              <a:gd name="connsiteX11" fmla="*/ 985702 w 2326822"/>
              <a:gd name="connsiteY11" fmla="*/ 373380 h 2251710"/>
              <a:gd name="connsiteX12" fmla="*/ 951412 w 2326822"/>
              <a:gd name="connsiteY12" fmla="*/ 396240 h 2251710"/>
              <a:gd name="connsiteX13" fmla="*/ 936172 w 2326822"/>
              <a:gd name="connsiteY13" fmla="*/ 403860 h 2251710"/>
              <a:gd name="connsiteX14" fmla="*/ 924742 w 2326822"/>
              <a:gd name="connsiteY14" fmla="*/ 415290 h 2251710"/>
              <a:gd name="connsiteX15" fmla="*/ 905692 w 2326822"/>
              <a:gd name="connsiteY15" fmla="*/ 426720 h 2251710"/>
              <a:gd name="connsiteX16" fmla="*/ 879022 w 2326822"/>
              <a:gd name="connsiteY16" fmla="*/ 441960 h 2251710"/>
              <a:gd name="connsiteX17" fmla="*/ 852352 w 2326822"/>
              <a:gd name="connsiteY17" fmla="*/ 461010 h 2251710"/>
              <a:gd name="connsiteX18" fmla="*/ 806632 w 2326822"/>
              <a:gd name="connsiteY18" fmla="*/ 487680 h 2251710"/>
              <a:gd name="connsiteX19" fmla="*/ 760912 w 2326822"/>
              <a:gd name="connsiteY19" fmla="*/ 529590 h 2251710"/>
              <a:gd name="connsiteX20" fmla="*/ 719002 w 2326822"/>
              <a:gd name="connsiteY20" fmla="*/ 586740 h 2251710"/>
              <a:gd name="connsiteX21" fmla="*/ 699952 w 2326822"/>
              <a:gd name="connsiteY21" fmla="*/ 621030 h 2251710"/>
              <a:gd name="connsiteX22" fmla="*/ 688522 w 2326822"/>
              <a:gd name="connsiteY22" fmla="*/ 636270 h 2251710"/>
              <a:gd name="connsiteX23" fmla="*/ 677092 w 2326822"/>
              <a:gd name="connsiteY23" fmla="*/ 655320 h 2251710"/>
              <a:gd name="connsiteX24" fmla="*/ 650422 w 2326822"/>
              <a:gd name="connsiteY24" fmla="*/ 697230 h 2251710"/>
              <a:gd name="connsiteX25" fmla="*/ 642802 w 2326822"/>
              <a:gd name="connsiteY25" fmla="*/ 712470 h 2251710"/>
              <a:gd name="connsiteX26" fmla="*/ 635182 w 2326822"/>
              <a:gd name="connsiteY26" fmla="*/ 723900 h 2251710"/>
              <a:gd name="connsiteX27" fmla="*/ 619942 w 2326822"/>
              <a:gd name="connsiteY27" fmla="*/ 762000 h 2251710"/>
              <a:gd name="connsiteX28" fmla="*/ 612322 w 2326822"/>
              <a:gd name="connsiteY28" fmla="*/ 773430 h 2251710"/>
              <a:gd name="connsiteX29" fmla="*/ 608512 w 2326822"/>
              <a:gd name="connsiteY29" fmla="*/ 784860 h 2251710"/>
              <a:gd name="connsiteX30" fmla="*/ 593272 w 2326822"/>
              <a:gd name="connsiteY30" fmla="*/ 815340 h 2251710"/>
              <a:gd name="connsiteX31" fmla="*/ 585652 w 2326822"/>
              <a:gd name="connsiteY31" fmla="*/ 834390 h 2251710"/>
              <a:gd name="connsiteX32" fmla="*/ 578032 w 2326822"/>
              <a:gd name="connsiteY32" fmla="*/ 849630 h 2251710"/>
              <a:gd name="connsiteX33" fmla="*/ 574222 w 2326822"/>
              <a:gd name="connsiteY33" fmla="*/ 864870 h 2251710"/>
              <a:gd name="connsiteX34" fmla="*/ 566602 w 2326822"/>
              <a:gd name="connsiteY34" fmla="*/ 876300 h 2251710"/>
              <a:gd name="connsiteX35" fmla="*/ 555172 w 2326822"/>
              <a:gd name="connsiteY35" fmla="*/ 899160 h 2251710"/>
              <a:gd name="connsiteX36" fmla="*/ 539932 w 2326822"/>
              <a:gd name="connsiteY36" fmla="*/ 952500 h 2251710"/>
              <a:gd name="connsiteX37" fmla="*/ 528502 w 2326822"/>
              <a:gd name="connsiteY37" fmla="*/ 967740 h 2251710"/>
              <a:gd name="connsiteX38" fmla="*/ 517072 w 2326822"/>
              <a:gd name="connsiteY38" fmla="*/ 1013460 h 2251710"/>
              <a:gd name="connsiteX39" fmla="*/ 505642 w 2326822"/>
              <a:gd name="connsiteY39" fmla="*/ 1082040 h 2251710"/>
              <a:gd name="connsiteX40" fmla="*/ 501832 w 2326822"/>
              <a:gd name="connsiteY40" fmla="*/ 1482090 h 2251710"/>
              <a:gd name="connsiteX41" fmla="*/ 509452 w 2326822"/>
              <a:gd name="connsiteY41" fmla="*/ 1512570 h 2251710"/>
              <a:gd name="connsiteX42" fmla="*/ 513262 w 2326822"/>
              <a:gd name="connsiteY42" fmla="*/ 1543050 h 2251710"/>
              <a:gd name="connsiteX43" fmla="*/ 520882 w 2326822"/>
              <a:gd name="connsiteY43" fmla="*/ 1554480 h 2251710"/>
              <a:gd name="connsiteX44" fmla="*/ 528502 w 2326822"/>
              <a:gd name="connsiteY44" fmla="*/ 1588770 h 2251710"/>
              <a:gd name="connsiteX45" fmla="*/ 536122 w 2326822"/>
              <a:gd name="connsiteY45" fmla="*/ 1604010 h 2251710"/>
              <a:gd name="connsiteX46" fmla="*/ 543742 w 2326822"/>
              <a:gd name="connsiteY46" fmla="*/ 1630680 h 2251710"/>
              <a:gd name="connsiteX47" fmla="*/ 547552 w 2326822"/>
              <a:gd name="connsiteY47" fmla="*/ 1645920 h 2251710"/>
              <a:gd name="connsiteX48" fmla="*/ 555172 w 2326822"/>
              <a:gd name="connsiteY48" fmla="*/ 1661160 h 2251710"/>
              <a:gd name="connsiteX49" fmla="*/ 558982 w 2326822"/>
              <a:gd name="connsiteY49" fmla="*/ 1680210 h 2251710"/>
              <a:gd name="connsiteX50" fmla="*/ 581842 w 2326822"/>
              <a:gd name="connsiteY50" fmla="*/ 1725930 h 2251710"/>
              <a:gd name="connsiteX51" fmla="*/ 593272 w 2326822"/>
              <a:gd name="connsiteY51" fmla="*/ 1779270 h 2251710"/>
              <a:gd name="connsiteX52" fmla="*/ 600892 w 2326822"/>
              <a:gd name="connsiteY52" fmla="*/ 1790700 h 2251710"/>
              <a:gd name="connsiteX53" fmla="*/ 612322 w 2326822"/>
              <a:gd name="connsiteY53" fmla="*/ 1809750 h 2251710"/>
              <a:gd name="connsiteX54" fmla="*/ 631372 w 2326822"/>
              <a:gd name="connsiteY54" fmla="*/ 1844040 h 2251710"/>
              <a:gd name="connsiteX55" fmla="*/ 642802 w 2326822"/>
              <a:gd name="connsiteY55" fmla="*/ 1859280 h 2251710"/>
              <a:gd name="connsiteX56" fmla="*/ 650422 w 2326822"/>
              <a:gd name="connsiteY56" fmla="*/ 1870710 h 2251710"/>
              <a:gd name="connsiteX57" fmla="*/ 669472 w 2326822"/>
              <a:gd name="connsiteY57" fmla="*/ 1889760 h 2251710"/>
              <a:gd name="connsiteX58" fmla="*/ 692332 w 2326822"/>
              <a:gd name="connsiteY58" fmla="*/ 1920240 h 2251710"/>
              <a:gd name="connsiteX59" fmla="*/ 730432 w 2326822"/>
              <a:gd name="connsiteY59" fmla="*/ 1935480 h 2251710"/>
              <a:gd name="connsiteX60" fmla="*/ 783772 w 2326822"/>
              <a:gd name="connsiteY60" fmla="*/ 1977390 h 2251710"/>
              <a:gd name="connsiteX61" fmla="*/ 795202 w 2326822"/>
              <a:gd name="connsiteY61" fmla="*/ 1985010 h 2251710"/>
              <a:gd name="connsiteX62" fmla="*/ 810442 w 2326822"/>
              <a:gd name="connsiteY62" fmla="*/ 1992630 h 2251710"/>
              <a:gd name="connsiteX63" fmla="*/ 829492 w 2326822"/>
              <a:gd name="connsiteY63" fmla="*/ 2007870 h 2251710"/>
              <a:gd name="connsiteX64" fmla="*/ 859972 w 2326822"/>
              <a:gd name="connsiteY64" fmla="*/ 2038350 h 2251710"/>
              <a:gd name="connsiteX65" fmla="*/ 879022 w 2326822"/>
              <a:gd name="connsiteY65" fmla="*/ 2049780 h 2251710"/>
              <a:gd name="connsiteX66" fmla="*/ 920932 w 2326822"/>
              <a:gd name="connsiteY66" fmla="*/ 2087880 h 2251710"/>
              <a:gd name="connsiteX67" fmla="*/ 951412 w 2326822"/>
              <a:gd name="connsiteY67" fmla="*/ 2103120 h 2251710"/>
              <a:gd name="connsiteX68" fmla="*/ 962842 w 2326822"/>
              <a:gd name="connsiteY68" fmla="*/ 2110740 h 2251710"/>
              <a:gd name="connsiteX69" fmla="*/ 974272 w 2326822"/>
              <a:gd name="connsiteY69" fmla="*/ 2114550 h 2251710"/>
              <a:gd name="connsiteX70" fmla="*/ 1019992 w 2326822"/>
              <a:gd name="connsiteY70" fmla="*/ 2125980 h 2251710"/>
              <a:gd name="connsiteX71" fmla="*/ 1050472 w 2326822"/>
              <a:gd name="connsiteY71" fmla="*/ 2137410 h 2251710"/>
              <a:gd name="connsiteX72" fmla="*/ 1061902 w 2326822"/>
              <a:gd name="connsiteY72" fmla="*/ 2141220 h 2251710"/>
              <a:gd name="connsiteX73" fmla="*/ 1107622 w 2326822"/>
              <a:gd name="connsiteY73" fmla="*/ 2164080 h 2251710"/>
              <a:gd name="connsiteX74" fmla="*/ 1141912 w 2326822"/>
              <a:gd name="connsiteY74" fmla="*/ 2175510 h 2251710"/>
              <a:gd name="connsiteX75" fmla="*/ 1157152 w 2326822"/>
              <a:gd name="connsiteY75" fmla="*/ 2179320 h 2251710"/>
              <a:gd name="connsiteX76" fmla="*/ 1172392 w 2326822"/>
              <a:gd name="connsiteY76" fmla="*/ 2186940 h 2251710"/>
              <a:gd name="connsiteX77" fmla="*/ 1191442 w 2326822"/>
              <a:gd name="connsiteY77" fmla="*/ 2190750 h 2251710"/>
              <a:gd name="connsiteX78" fmla="*/ 1225732 w 2326822"/>
              <a:gd name="connsiteY78" fmla="*/ 2202180 h 2251710"/>
              <a:gd name="connsiteX79" fmla="*/ 1244782 w 2326822"/>
              <a:gd name="connsiteY79" fmla="*/ 2205990 h 2251710"/>
              <a:gd name="connsiteX80" fmla="*/ 1260022 w 2326822"/>
              <a:gd name="connsiteY80" fmla="*/ 2209800 h 2251710"/>
              <a:gd name="connsiteX81" fmla="*/ 1343842 w 2326822"/>
              <a:gd name="connsiteY81" fmla="*/ 2217420 h 2251710"/>
              <a:gd name="connsiteX82" fmla="*/ 1362892 w 2326822"/>
              <a:gd name="connsiteY82" fmla="*/ 2221230 h 2251710"/>
              <a:gd name="connsiteX83" fmla="*/ 1381942 w 2326822"/>
              <a:gd name="connsiteY83" fmla="*/ 2228850 h 2251710"/>
              <a:gd name="connsiteX84" fmla="*/ 1374322 w 2326822"/>
              <a:gd name="connsiteY84" fmla="*/ 2240280 h 2251710"/>
              <a:gd name="connsiteX85" fmla="*/ 1351462 w 2326822"/>
              <a:gd name="connsiteY85" fmla="*/ 2244090 h 2251710"/>
              <a:gd name="connsiteX86" fmla="*/ 1320982 w 2326822"/>
              <a:gd name="connsiteY86" fmla="*/ 2251710 h 2251710"/>
              <a:gd name="connsiteX87" fmla="*/ 1164772 w 2326822"/>
              <a:gd name="connsiteY87" fmla="*/ 2247900 h 2251710"/>
              <a:gd name="connsiteX88" fmla="*/ 1119052 w 2326822"/>
              <a:gd name="connsiteY88" fmla="*/ 2244090 h 2251710"/>
              <a:gd name="connsiteX89" fmla="*/ 1004752 w 2326822"/>
              <a:gd name="connsiteY89" fmla="*/ 2240280 h 2251710"/>
              <a:gd name="connsiteX90" fmla="*/ 955222 w 2326822"/>
              <a:gd name="connsiteY90" fmla="*/ 2232660 h 2251710"/>
              <a:gd name="connsiteX91" fmla="*/ 734242 w 2326822"/>
              <a:gd name="connsiteY91" fmla="*/ 2236470 h 2251710"/>
              <a:gd name="connsiteX92" fmla="*/ 562792 w 2326822"/>
              <a:gd name="connsiteY92" fmla="*/ 2228850 h 2251710"/>
              <a:gd name="connsiteX93" fmla="*/ 528502 w 2326822"/>
              <a:gd name="connsiteY93" fmla="*/ 2213610 h 2251710"/>
              <a:gd name="connsiteX94" fmla="*/ 482782 w 2326822"/>
              <a:gd name="connsiteY94" fmla="*/ 2164080 h 2251710"/>
              <a:gd name="connsiteX95" fmla="*/ 444682 w 2326822"/>
              <a:gd name="connsiteY95" fmla="*/ 2129790 h 2251710"/>
              <a:gd name="connsiteX96" fmla="*/ 364672 w 2326822"/>
              <a:gd name="connsiteY96" fmla="*/ 2045970 h 2251710"/>
              <a:gd name="connsiteX97" fmla="*/ 288472 w 2326822"/>
              <a:gd name="connsiteY97" fmla="*/ 1935480 h 2251710"/>
              <a:gd name="connsiteX98" fmla="*/ 185602 w 2326822"/>
              <a:gd name="connsiteY98" fmla="*/ 1661160 h 2251710"/>
              <a:gd name="connsiteX99" fmla="*/ 94162 w 2326822"/>
              <a:gd name="connsiteY99" fmla="*/ 1409700 h 2251710"/>
              <a:gd name="connsiteX100" fmla="*/ 63682 w 2326822"/>
              <a:gd name="connsiteY100" fmla="*/ 1310640 h 2251710"/>
              <a:gd name="connsiteX101" fmla="*/ 17962 w 2326822"/>
              <a:gd name="connsiteY101" fmla="*/ 1154430 h 2251710"/>
              <a:gd name="connsiteX102" fmla="*/ 17962 w 2326822"/>
              <a:gd name="connsiteY102" fmla="*/ 723900 h 2251710"/>
              <a:gd name="connsiteX103" fmla="*/ 59872 w 2326822"/>
              <a:gd name="connsiteY103" fmla="*/ 575310 h 2251710"/>
              <a:gd name="connsiteX104" fmla="*/ 189412 w 2326822"/>
              <a:gd name="connsiteY104" fmla="*/ 335280 h 2251710"/>
              <a:gd name="connsiteX105" fmla="*/ 486592 w 2326822"/>
              <a:gd name="connsiteY105" fmla="*/ 114300 h 2251710"/>
              <a:gd name="connsiteX106" fmla="*/ 814252 w 2326822"/>
              <a:gd name="connsiteY106" fmla="*/ 3810 h 2251710"/>
              <a:gd name="connsiteX107" fmla="*/ 859972 w 2326822"/>
              <a:gd name="connsiteY107" fmla="*/ 0 h 2251710"/>
              <a:gd name="connsiteX108" fmla="*/ 1080952 w 2326822"/>
              <a:gd name="connsiteY108" fmla="*/ 3810 h 2251710"/>
              <a:gd name="connsiteX109" fmla="*/ 1145722 w 2326822"/>
              <a:gd name="connsiteY109" fmla="*/ 7620 h 2251710"/>
              <a:gd name="connsiteX110" fmla="*/ 1210492 w 2326822"/>
              <a:gd name="connsiteY110" fmla="*/ 30480 h 2251710"/>
              <a:gd name="connsiteX111" fmla="*/ 1328602 w 2326822"/>
              <a:gd name="connsiteY111" fmla="*/ 41910 h 2251710"/>
              <a:gd name="connsiteX112" fmla="*/ 1534342 w 2326822"/>
              <a:gd name="connsiteY112" fmla="*/ 72390 h 2251710"/>
              <a:gd name="connsiteX113" fmla="*/ 1572442 w 2326822"/>
              <a:gd name="connsiteY113" fmla="*/ 83820 h 2251710"/>
              <a:gd name="connsiteX114" fmla="*/ 1591492 w 2326822"/>
              <a:gd name="connsiteY114" fmla="*/ 87630 h 2251710"/>
              <a:gd name="connsiteX115" fmla="*/ 1648642 w 2326822"/>
              <a:gd name="connsiteY115" fmla="*/ 106680 h 2251710"/>
              <a:gd name="connsiteX116" fmla="*/ 1900102 w 2326822"/>
              <a:gd name="connsiteY116" fmla="*/ 198120 h 2251710"/>
              <a:gd name="connsiteX117" fmla="*/ 1949632 w 2326822"/>
              <a:gd name="connsiteY117" fmla="*/ 228600 h 2251710"/>
              <a:gd name="connsiteX118" fmla="*/ 2056312 w 2326822"/>
              <a:gd name="connsiteY118" fmla="*/ 297180 h 2251710"/>
              <a:gd name="connsiteX119" fmla="*/ 2105842 w 2326822"/>
              <a:gd name="connsiteY119" fmla="*/ 377190 h 2251710"/>
              <a:gd name="connsiteX120" fmla="*/ 2128702 w 2326822"/>
              <a:gd name="connsiteY120" fmla="*/ 400050 h 2251710"/>
              <a:gd name="connsiteX121" fmla="*/ 2140132 w 2326822"/>
              <a:gd name="connsiteY121" fmla="*/ 415290 h 2251710"/>
              <a:gd name="connsiteX122" fmla="*/ 2162992 w 2326822"/>
              <a:gd name="connsiteY122" fmla="*/ 430530 h 2251710"/>
              <a:gd name="connsiteX123" fmla="*/ 2216332 w 2326822"/>
              <a:gd name="connsiteY123" fmla="*/ 472440 h 2251710"/>
              <a:gd name="connsiteX124" fmla="*/ 2254432 w 2326822"/>
              <a:gd name="connsiteY124" fmla="*/ 499110 h 2251710"/>
              <a:gd name="connsiteX125" fmla="*/ 2277292 w 2326822"/>
              <a:gd name="connsiteY125" fmla="*/ 521970 h 2251710"/>
              <a:gd name="connsiteX126" fmla="*/ 2292532 w 2326822"/>
              <a:gd name="connsiteY126" fmla="*/ 548640 h 2251710"/>
              <a:gd name="connsiteX127" fmla="*/ 2315392 w 2326822"/>
              <a:gd name="connsiteY127" fmla="*/ 582930 h 2251710"/>
              <a:gd name="connsiteX128" fmla="*/ 2326822 w 2326822"/>
              <a:gd name="connsiteY128" fmla="*/ 617220 h 2251710"/>
              <a:gd name="connsiteX129" fmla="*/ 2307772 w 2326822"/>
              <a:gd name="connsiteY129" fmla="*/ 674370 h 2251710"/>
              <a:gd name="connsiteX130" fmla="*/ 2288722 w 2326822"/>
              <a:gd name="connsiteY130" fmla="*/ 678180 h 2251710"/>
              <a:gd name="connsiteX131" fmla="*/ 2265862 w 2326822"/>
              <a:gd name="connsiteY131" fmla="*/ 674370 h 2251710"/>
              <a:gd name="connsiteX132" fmla="*/ 2239192 w 2326822"/>
              <a:gd name="connsiteY132" fmla="*/ 651510 h 2251710"/>
              <a:gd name="connsiteX133" fmla="*/ 2193472 w 2326822"/>
              <a:gd name="connsiteY133" fmla="*/ 613410 h 2251710"/>
              <a:gd name="connsiteX134" fmla="*/ 2182042 w 2326822"/>
              <a:gd name="connsiteY134" fmla="*/ 601980 h 2251710"/>
              <a:gd name="connsiteX135" fmla="*/ 2166802 w 2326822"/>
              <a:gd name="connsiteY135" fmla="*/ 590550 h 2251710"/>
              <a:gd name="connsiteX136" fmla="*/ 2155372 w 2326822"/>
              <a:gd name="connsiteY136" fmla="*/ 575310 h 2251710"/>
              <a:gd name="connsiteX137" fmla="*/ 2140132 w 2326822"/>
              <a:gd name="connsiteY137" fmla="*/ 560070 h 2251710"/>
              <a:gd name="connsiteX138" fmla="*/ 2124892 w 2326822"/>
              <a:gd name="connsiteY138" fmla="*/ 537210 h 2251710"/>
              <a:gd name="connsiteX139" fmla="*/ 2113462 w 2326822"/>
              <a:gd name="connsiteY139" fmla="*/ 525780 h 2251710"/>
              <a:gd name="connsiteX140" fmla="*/ 2105842 w 2326822"/>
              <a:gd name="connsiteY140" fmla="*/ 514350 h 2251710"/>
              <a:gd name="connsiteX141" fmla="*/ 2082982 w 2326822"/>
              <a:gd name="connsiteY141" fmla="*/ 495300 h 2251710"/>
              <a:gd name="connsiteX142" fmla="*/ 2067742 w 2326822"/>
              <a:gd name="connsiteY142" fmla="*/ 476250 h 2251710"/>
              <a:gd name="connsiteX143" fmla="*/ 2048692 w 2326822"/>
              <a:gd name="connsiteY143" fmla="*/ 464820 h 2251710"/>
              <a:gd name="connsiteX144" fmla="*/ 2037262 w 2326822"/>
              <a:gd name="connsiteY144" fmla="*/ 457200 h 2251710"/>
              <a:gd name="connsiteX145" fmla="*/ 2022022 w 2326822"/>
              <a:gd name="connsiteY145" fmla="*/ 445770 h 2251710"/>
              <a:gd name="connsiteX146" fmla="*/ 2010592 w 2326822"/>
              <a:gd name="connsiteY146" fmla="*/ 441960 h 2251710"/>
              <a:gd name="connsiteX147" fmla="*/ 1961062 w 2326822"/>
              <a:gd name="connsiteY147" fmla="*/ 407670 h 2251710"/>
              <a:gd name="connsiteX148" fmla="*/ 1930582 w 2326822"/>
              <a:gd name="connsiteY148" fmla="*/ 388620 h 2251710"/>
              <a:gd name="connsiteX149" fmla="*/ 1919152 w 2326822"/>
              <a:gd name="connsiteY149" fmla="*/ 377190 h 2251710"/>
              <a:gd name="connsiteX150" fmla="*/ 1884862 w 2326822"/>
              <a:gd name="connsiteY150" fmla="*/ 350520 h 2251710"/>
              <a:gd name="connsiteX151" fmla="*/ 1873432 w 2326822"/>
              <a:gd name="connsiteY151" fmla="*/ 339090 h 2251710"/>
              <a:gd name="connsiteX152" fmla="*/ 1858192 w 2326822"/>
              <a:gd name="connsiteY152" fmla="*/ 335280 h 2251710"/>
              <a:gd name="connsiteX153" fmla="*/ 1846762 w 2326822"/>
              <a:gd name="connsiteY153" fmla="*/ 331470 h 2251710"/>
              <a:gd name="connsiteX154" fmla="*/ 1823902 w 2326822"/>
              <a:gd name="connsiteY154" fmla="*/ 320040 h 2251710"/>
              <a:gd name="connsiteX155" fmla="*/ 1785802 w 2326822"/>
              <a:gd name="connsiteY155" fmla="*/ 312420 h 2251710"/>
              <a:gd name="connsiteX156" fmla="*/ 1755322 w 2326822"/>
              <a:gd name="connsiteY156" fmla="*/ 300990 h 2251710"/>
              <a:gd name="connsiteX157" fmla="*/ 1732462 w 2326822"/>
              <a:gd name="connsiteY157" fmla="*/ 293370 h 2251710"/>
              <a:gd name="connsiteX158" fmla="*/ 1701982 w 2326822"/>
              <a:gd name="connsiteY158" fmla="*/ 285750 h 2251710"/>
              <a:gd name="connsiteX159" fmla="*/ 1660072 w 2326822"/>
              <a:gd name="connsiteY159" fmla="*/ 270510 h 2251710"/>
              <a:gd name="connsiteX160" fmla="*/ 1629592 w 2326822"/>
              <a:gd name="connsiteY160" fmla="*/ 266700 h 2251710"/>
              <a:gd name="connsiteX161" fmla="*/ 1541962 w 2326822"/>
              <a:gd name="connsiteY161" fmla="*/ 259080 h 2251710"/>
              <a:gd name="connsiteX162" fmla="*/ 1404802 w 2326822"/>
              <a:gd name="connsiteY162" fmla="*/ 251460 h 2251710"/>
              <a:gd name="connsiteX163" fmla="*/ 1332412 w 2326822"/>
              <a:gd name="connsiteY163" fmla="*/ 255270 h 2251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2326822" h="2251710">
                <a:moveTo>
                  <a:pt x="1332412" y="255270"/>
                </a:moveTo>
                <a:cubicBezTo>
                  <a:pt x="1316537" y="257175"/>
                  <a:pt x="1316864" y="259566"/>
                  <a:pt x="1309552" y="262890"/>
                </a:cubicBezTo>
                <a:cubicBezTo>
                  <a:pt x="1302810" y="265954"/>
                  <a:pt x="1297378" y="271570"/>
                  <a:pt x="1290502" y="274320"/>
                </a:cubicBezTo>
                <a:cubicBezTo>
                  <a:pt x="1284489" y="276725"/>
                  <a:pt x="1277802" y="276860"/>
                  <a:pt x="1271452" y="278130"/>
                </a:cubicBezTo>
                <a:cubicBezTo>
                  <a:pt x="1263091" y="283704"/>
                  <a:pt x="1254450" y="290147"/>
                  <a:pt x="1244782" y="293370"/>
                </a:cubicBezTo>
                <a:cubicBezTo>
                  <a:pt x="1238639" y="295418"/>
                  <a:pt x="1232082" y="295910"/>
                  <a:pt x="1225732" y="297180"/>
                </a:cubicBezTo>
                <a:cubicBezTo>
                  <a:pt x="1218112" y="300990"/>
                  <a:pt x="1210736" y="305333"/>
                  <a:pt x="1202872" y="308610"/>
                </a:cubicBezTo>
                <a:cubicBezTo>
                  <a:pt x="1192738" y="312833"/>
                  <a:pt x="1176270" y="317576"/>
                  <a:pt x="1164772" y="320040"/>
                </a:cubicBezTo>
                <a:cubicBezTo>
                  <a:pt x="1152108" y="322754"/>
                  <a:pt x="1138697" y="322850"/>
                  <a:pt x="1126672" y="327660"/>
                </a:cubicBezTo>
                <a:cubicBezTo>
                  <a:pt x="1096944" y="339551"/>
                  <a:pt x="1114419" y="334525"/>
                  <a:pt x="1073332" y="339090"/>
                </a:cubicBezTo>
                <a:cubicBezTo>
                  <a:pt x="1052113" y="346163"/>
                  <a:pt x="1020657" y="355903"/>
                  <a:pt x="1000942" y="365760"/>
                </a:cubicBezTo>
                <a:cubicBezTo>
                  <a:pt x="995862" y="368300"/>
                  <a:pt x="990518" y="370370"/>
                  <a:pt x="985702" y="373380"/>
                </a:cubicBezTo>
                <a:cubicBezTo>
                  <a:pt x="939885" y="402016"/>
                  <a:pt x="1004657" y="366659"/>
                  <a:pt x="951412" y="396240"/>
                </a:cubicBezTo>
                <a:cubicBezTo>
                  <a:pt x="946447" y="398998"/>
                  <a:pt x="940794" y="400559"/>
                  <a:pt x="936172" y="403860"/>
                </a:cubicBezTo>
                <a:cubicBezTo>
                  <a:pt x="931787" y="406992"/>
                  <a:pt x="929053" y="412057"/>
                  <a:pt x="924742" y="415290"/>
                </a:cubicBezTo>
                <a:cubicBezTo>
                  <a:pt x="918818" y="419733"/>
                  <a:pt x="911854" y="422612"/>
                  <a:pt x="905692" y="426720"/>
                </a:cubicBezTo>
                <a:cubicBezTo>
                  <a:pt x="882626" y="442097"/>
                  <a:pt x="899394" y="435169"/>
                  <a:pt x="879022" y="441960"/>
                </a:cubicBezTo>
                <a:cubicBezTo>
                  <a:pt x="870132" y="448310"/>
                  <a:pt x="861569" y="455145"/>
                  <a:pt x="852352" y="461010"/>
                </a:cubicBezTo>
                <a:cubicBezTo>
                  <a:pt x="827957" y="476534"/>
                  <a:pt x="838634" y="460249"/>
                  <a:pt x="806632" y="487680"/>
                </a:cubicBezTo>
                <a:cubicBezTo>
                  <a:pt x="788733" y="503022"/>
                  <a:pt x="776285" y="512509"/>
                  <a:pt x="760912" y="529590"/>
                </a:cubicBezTo>
                <a:cubicBezTo>
                  <a:pt x="750448" y="541216"/>
                  <a:pt x="722768" y="579207"/>
                  <a:pt x="719002" y="586740"/>
                </a:cubicBezTo>
                <a:cubicBezTo>
                  <a:pt x="711739" y="601265"/>
                  <a:pt x="709520" y="606678"/>
                  <a:pt x="699952" y="621030"/>
                </a:cubicBezTo>
                <a:cubicBezTo>
                  <a:pt x="696430" y="626314"/>
                  <a:pt x="692044" y="630986"/>
                  <a:pt x="688522" y="636270"/>
                </a:cubicBezTo>
                <a:cubicBezTo>
                  <a:pt x="684414" y="642432"/>
                  <a:pt x="681068" y="649072"/>
                  <a:pt x="677092" y="655320"/>
                </a:cubicBezTo>
                <a:cubicBezTo>
                  <a:pt x="663343" y="676926"/>
                  <a:pt x="662037" y="676323"/>
                  <a:pt x="650422" y="697230"/>
                </a:cubicBezTo>
                <a:cubicBezTo>
                  <a:pt x="647664" y="702195"/>
                  <a:pt x="645620" y="707539"/>
                  <a:pt x="642802" y="712470"/>
                </a:cubicBezTo>
                <a:cubicBezTo>
                  <a:pt x="640530" y="716446"/>
                  <a:pt x="637101" y="719742"/>
                  <a:pt x="635182" y="723900"/>
                </a:cubicBezTo>
                <a:cubicBezTo>
                  <a:pt x="629450" y="736319"/>
                  <a:pt x="627529" y="750619"/>
                  <a:pt x="619942" y="762000"/>
                </a:cubicBezTo>
                <a:cubicBezTo>
                  <a:pt x="617402" y="765810"/>
                  <a:pt x="614370" y="769334"/>
                  <a:pt x="612322" y="773430"/>
                </a:cubicBezTo>
                <a:cubicBezTo>
                  <a:pt x="610526" y="777022"/>
                  <a:pt x="610174" y="781204"/>
                  <a:pt x="608512" y="784860"/>
                </a:cubicBezTo>
                <a:cubicBezTo>
                  <a:pt x="603812" y="795201"/>
                  <a:pt x="597491" y="804793"/>
                  <a:pt x="593272" y="815340"/>
                </a:cubicBezTo>
                <a:cubicBezTo>
                  <a:pt x="590732" y="821690"/>
                  <a:pt x="588430" y="828140"/>
                  <a:pt x="585652" y="834390"/>
                </a:cubicBezTo>
                <a:cubicBezTo>
                  <a:pt x="583345" y="839580"/>
                  <a:pt x="580026" y="844312"/>
                  <a:pt x="578032" y="849630"/>
                </a:cubicBezTo>
                <a:cubicBezTo>
                  <a:pt x="576193" y="854533"/>
                  <a:pt x="576285" y="860057"/>
                  <a:pt x="574222" y="864870"/>
                </a:cubicBezTo>
                <a:cubicBezTo>
                  <a:pt x="572418" y="869079"/>
                  <a:pt x="568650" y="872204"/>
                  <a:pt x="566602" y="876300"/>
                </a:cubicBezTo>
                <a:cubicBezTo>
                  <a:pt x="550828" y="907848"/>
                  <a:pt x="577010" y="866403"/>
                  <a:pt x="555172" y="899160"/>
                </a:cubicBezTo>
                <a:cubicBezTo>
                  <a:pt x="552731" y="908926"/>
                  <a:pt x="545398" y="941568"/>
                  <a:pt x="539932" y="952500"/>
                </a:cubicBezTo>
                <a:cubicBezTo>
                  <a:pt x="537092" y="958180"/>
                  <a:pt x="532312" y="962660"/>
                  <a:pt x="528502" y="967740"/>
                </a:cubicBezTo>
                <a:cubicBezTo>
                  <a:pt x="519615" y="1029950"/>
                  <a:pt x="531157" y="964162"/>
                  <a:pt x="517072" y="1013460"/>
                </a:cubicBezTo>
                <a:cubicBezTo>
                  <a:pt x="508796" y="1042425"/>
                  <a:pt x="508939" y="1052370"/>
                  <a:pt x="505642" y="1082040"/>
                </a:cubicBezTo>
                <a:cubicBezTo>
                  <a:pt x="496953" y="1264512"/>
                  <a:pt x="493073" y="1274796"/>
                  <a:pt x="501832" y="1482090"/>
                </a:cubicBezTo>
                <a:cubicBezTo>
                  <a:pt x="502274" y="1492553"/>
                  <a:pt x="508153" y="1502178"/>
                  <a:pt x="509452" y="1512570"/>
                </a:cubicBezTo>
                <a:cubicBezTo>
                  <a:pt x="510722" y="1522730"/>
                  <a:pt x="510568" y="1533172"/>
                  <a:pt x="513262" y="1543050"/>
                </a:cubicBezTo>
                <a:cubicBezTo>
                  <a:pt x="514467" y="1547468"/>
                  <a:pt x="518342" y="1550670"/>
                  <a:pt x="520882" y="1554480"/>
                </a:cubicBezTo>
                <a:cubicBezTo>
                  <a:pt x="521917" y="1559653"/>
                  <a:pt x="526196" y="1582621"/>
                  <a:pt x="528502" y="1588770"/>
                </a:cubicBezTo>
                <a:cubicBezTo>
                  <a:pt x="530496" y="1594088"/>
                  <a:pt x="534181" y="1598672"/>
                  <a:pt x="536122" y="1604010"/>
                </a:cubicBezTo>
                <a:cubicBezTo>
                  <a:pt x="539282" y="1612699"/>
                  <a:pt x="541309" y="1621760"/>
                  <a:pt x="543742" y="1630680"/>
                </a:cubicBezTo>
                <a:cubicBezTo>
                  <a:pt x="545120" y="1635732"/>
                  <a:pt x="545713" y="1641017"/>
                  <a:pt x="547552" y="1645920"/>
                </a:cubicBezTo>
                <a:cubicBezTo>
                  <a:pt x="549546" y="1651238"/>
                  <a:pt x="552632" y="1656080"/>
                  <a:pt x="555172" y="1661160"/>
                </a:cubicBezTo>
                <a:cubicBezTo>
                  <a:pt x="556442" y="1667510"/>
                  <a:pt x="556934" y="1674067"/>
                  <a:pt x="558982" y="1680210"/>
                </a:cubicBezTo>
                <a:cubicBezTo>
                  <a:pt x="566156" y="1701731"/>
                  <a:pt x="570928" y="1707740"/>
                  <a:pt x="581842" y="1725930"/>
                </a:cubicBezTo>
                <a:cubicBezTo>
                  <a:pt x="584782" y="1746512"/>
                  <a:pt x="585427" y="1759656"/>
                  <a:pt x="593272" y="1779270"/>
                </a:cubicBezTo>
                <a:cubicBezTo>
                  <a:pt x="594973" y="1783522"/>
                  <a:pt x="598465" y="1786817"/>
                  <a:pt x="600892" y="1790700"/>
                </a:cubicBezTo>
                <a:cubicBezTo>
                  <a:pt x="604817" y="1796980"/>
                  <a:pt x="608726" y="1803277"/>
                  <a:pt x="612322" y="1809750"/>
                </a:cubicBezTo>
                <a:cubicBezTo>
                  <a:pt x="624426" y="1831538"/>
                  <a:pt x="615491" y="1820219"/>
                  <a:pt x="631372" y="1844040"/>
                </a:cubicBezTo>
                <a:cubicBezTo>
                  <a:pt x="634894" y="1849324"/>
                  <a:pt x="639111" y="1854113"/>
                  <a:pt x="642802" y="1859280"/>
                </a:cubicBezTo>
                <a:cubicBezTo>
                  <a:pt x="645464" y="1863006"/>
                  <a:pt x="647407" y="1867264"/>
                  <a:pt x="650422" y="1870710"/>
                </a:cubicBezTo>
                <a:cubicBezTo>
                  <a:pt x="656336" y="1877468"/>
                  <a:pt x="663671" y="1882905"/>
                  <a:pt x="669472" y="1889760"/>
                </a:cubicBezTo>
                <a:cubicBezTo>
                  <a:pt x="677675" y="1899455"/>
                  <a:pt x="680540" y="1915523"/>
                  <a:pt x="692332" y="1920240"/>
                </a:cubicBezTo>
                <a:lnTo>
                  <a:pt x="730432" y="1935480"/>
                </a:lnTo>
                <a:cubicBezTo>
                  <a:pt x="756124" y="1961172"/>
                  <a:pt x="740886" y="1947700"/>
                  <a:pt x="783772" y="1977390"/>
                </a:cubicBezTo>
                <a:cubicBezTo>
                  <a:pt x="787537" y="1979996"/>
                  <a:pt x="791106" y="1982962"/>
                  <a:pt x="795202" y="1985010"/>
                </a:cubicBezTo>
                <a:cubicBezTo>
                  <a:pt x="800282" y="1987550"/>
                  <a:pt x="805716" y="1989480"/>
                  <a:pt x="810442" y="1992630"/>
                </a:cubicBezTo>
                <a:cubicBezTo>
                  <a:pt x="817208" y="1997141"/>
                  <a:pt x="823517" y="2002354"/>
                  <a:pt x="829492" y="2007870"/>
                </a:cubicBezTo>
                <a:cubicBezTo>
                  <a:pt x="840050" y="2017616"/>
                  <a:pt x="847651" y="2030958"/>
                  <a:pt x="859972" y="2038350"/>
                </a:cubicBezTo>
                <a:cubicBezTo>
                  <a:pt x="866322" y="2042160"/>
                  <a:pt x="873369" y="2044997"/>
                  <a:pt x="879022" y="2049780"/>
                </a:cubicBezTo>
                <a:cubicBezTo>
                  <a:pt x="900412" y="2067879"/>
                  <a:pt x="901476" y="2077267"/>
                  <a:pt x="920932" y="2087880"/>
                </a:cubicBezTo>
                <a:cubicBezTo>
                  <a:pt x="930904" y="2093319"/>
                  <a:pt x="941440" y="2097681"/>
                  <a:pt x="951412" y="2103120"/>
                </a:cubicBezTo>
                <a:cubicBezTo>
                  <a:pt x="955432" y="2105313"/>
                  <a:pt x="958746" y="2108692"/>
                  <a:pt x="962842" y="2110740"/>
                </a:cubicBezTo>
                <a:cubicBezTo>
                  <a:pt x="966434" y="2112536"/>
                  <a:pt x="970425" y="2113396"/>
                  <a:pt x="974272" y="2114550"/>
                </a:cubicBezTo>
                <a:cubicBezTo>
                  <a:pt x="1037912" y="2133642"/>
                  <a:pt x="970343" y="2113568"/>
                  <a:pt x="1019992" y="2125980"/>
                </a:cubicBezTo>
                <a:cubicBezTo>
                  <a:pt x="1028640" y="2128142"/>
                  <a:pt x="1043480" y="2134788"/>
                  <a:pt x="1050472" y="2137410"/>
                </a:cubicBezTo>
                <a:cubicBezTo>
                  <a:pt x="1054232" y="2138820"/>
                  <a:pt x="1058263" y="2139522"/>
                  <a:pt x="1061902" y="2141220"/>
                </a:cubicBezTo>
                <a:cubicBezTo>
                  <a:pt x="1077342" y="2148425"/>
                  <a:pt x="1091458" y="2158692"/>
                  <a:pt x="1107622" y="2164080"/>
                </a:cubicBezTo>
                <a:cubicBezTo>
                  <a:pt x="1119052" y="2167890"/>
                  <a:pt x="1130223" y="2172588"/>
                  <a:pt x="1141912" y="2175510"/>
                </a:cubicBezTo>
                <a:cubicBezTo>
                  <a:pt x="1146992" y="2176780"/>
                  <a:pt x="1152249" y="2177481"/>
                  <a:pt x="1157152" y="2179320"/>
                </a:cubicBezTo>
                <a:cubicBezTo>
                  <a:pt x="1162470" y="2181314"/>
                  <a:pt x="1167004" y="2185144"/>
                  <a:pt x="1172392" y="2186940"/>
                </a:cubicBezTo>
                <a:cubicBezTo>
                  <a:pt x="1178535" y="2188988"/>
                  <a:pt x="1185215" y="2188971"/>
                  <a:pt x="1191442" y="2190750"/>
                </a:cubicBezTo>
                <a:cubicBezTo>
                  <a:pt x="1203027" y="2194060"/>
                  <a:pt x="1214147" y="2198870"/>
                  <a:pt x="1225732" y="2202180"/>
                </a:cubicBezTo>
                <a:cubicBezTo>
                  <a:pt x="1231959" y="2203959"/>
                  <a:pt x="1238460" y="2204585"/>
                  <a:pt x="1244782" y="2205990"/>
                </a:cubicBezTo>
                <a:cubicBezTo>
                  <a:pt x="1249894" y="2207126"/>
                  <a:pt x="1254887" y="2208773"/>
                  <a:pt x="1260022" y="2209800"/>
                </a:cubicBezTo>
                <a:cubicBezTo>
                  <a:pt x="1292554" y="2216306"/>
                  <a:pt x="1302609" y="2214843"/>
                  <a:pt x="1343842" y="2217420"/>
                </a:cubicBezTo>
                <a:cubicBezTo>
                  <a:pt x="1350192" y="2218690"/>
                  <a:pt x="1356689" y="2219369"/>
                  <a:pt x="1362892" y="2221230"/>
                </a:cubicBezTo>
                <a:cubicBezTo>
                  <a:pt x="1369443" y="2223195"/>
                  <a:pt x="1378423" y="2222985"/>
                  <a:pt x="1381942" y="2228850"/>
                </a:cubicBezTo>
                <a:cubicBezTo>
                  <a:pt x="1384298" y="2232777"/>
                  <a:pt x="1378418" y="2238232"/>
                  <a:pt x="1374322" y="2240280"/>
                </a:cubicBezTo>
                <a:cubicBezTo>
                  <a:pt x="1367412" y="2243735"/>
                  <a:pt x="1359016" y="2242471"/>
                  <a:pt x="1351462" y="2244090"/>
                </a:cubicBezTo>
                <a:cubicBezTo>
                  <a:pt x="1341222" y="2246284"/>
                  <a:pt x="1331142" y="2249170"/>
                  <a:pt x="1320982" y="2251710"/>
                </a:cubicBezTo>
                <a:lnTo>
                  <a:pt x="1164772" y="2247900"/>
                </a:lnTo>
                <a:cubicBezTo>
                  <a:pt x="1149490" y="2247323"/>
                  <a:pt x="1134328" y="2244817"/>
                  <a:pt x="1119052" y="2244090"/>
                </a:cubicBezTo>
                <a:cubicBezTo>
                  <a:pt x="1080974" y="2242277"/>
                  <a:pt x="1042852" y="2241550"/>
                  <a:pt x="1004752" y="2240280"/>
                </a:cubicBezTo>
                <a:cubicBezTo>
                  <a:pt x="998338" y="2239211"/>
                  <a:pt x="960124" y="2232660"/>
                  <a:pt x="955222" y="2232660"/>
                </a:cubicBezTo>
                <a:cubicBezTo>
                  <a:pt x="881551" y="2232660"/>
                  <a:pt x="807902" y="2235200"/>
                  <a:pt x="734242" y="2236470"/>
                </a:cubicBezTo>
                <a:cubicBezTo>
                  <a:pt x="641605" y="2249704"/>
                  <a:pt x="698715" y="2246388"/>
                  <a:pt x="562792" y="2228850"/>
                </a:cubicBezTo>
                <a:cubicBezTo>
                  <a:pt x="551362" y="2223770"/>
                  <a:pt x="538224" y="2221480"/>
                  <a:pt x="528502" y="2213610"/>
                </a:cubicBezTo>
                <a:cubicBezTo>
                  <a:pt x="511038" y="2199473"/>
                  <a:pt x="498670" y="2179968"/>
                  <a:pt x="482782" y="2164080"/>
                </a:cubicBezTo>
                <a:cubicBezTo>
                  <a:pt x="470700" y="2151998"/>
                  <a:pt x="456764" y="2141872"/>
                  <a:pt x="444682" y="2129790"/>
                </a:cubicBezTo>
                <a:cubicBezTo>
                  <a:pt x="417370" y="2102478"/>
                  <a:pt x="391444" y="2073813"/>
                  <a:pt x="364672" y="2045970"/>
                </a:cubicBezTo>
                <a:cubicBezTo>
                  <a:pt x="328563" y="2008417"/>
                  <a:pt x="322943" y="2013998"/>
                  <a:pt x="288472" y="1935480"/>
                </a:cubicBezTo>
                <a:cubicBezTo>
                  <a:pt x="150314" y="1620786"/>
                  <a:pt x="274026" y="1921072"/>
                  <a:pt x="185602" y="1661160"/>
                </a:cubicBezTo>
                <a:cubicBezTo>
                  <a:pt x="156876" y="1576723"/>
                  <a:pt x="120391" y="1494946"/>
                  <a:pt x="94162" y="1409700"/>
                </a:cubicBezTo>
                <a:cubicBezTo>
                  <a:pt x="84002" y="1376680"/>
                  <a:pt x="73355" y="1343806"/>
                  <a:pt x="63682" y="1310640"/>
                </a:cubicBezTo>
                <a:cubicBezTo>
                  <a:pt x="7329" y="1117431"/>
                  <a:pt x="72990" y="1328685"/>
                  <a:pt x="17962" y="1154430"/>
                </a:cubicBezTo>
                <a:cubicBezTo>
                  <a:pt x="-2624" y="982884"/>
                  <a:pt x="-9132" y="969683"/>
                  <a:pt x="17962" y="723900"/>
                </a:cubicBezTo>
                <a:cubicBezTo>
                  <a:pt x="23601" y="672747"/>
                  <a:pt x="42992" y="623925"/>
                  <a:pt x="59872" y="575310"/>
                </a:cubicBezTo>
                <a:cubicBezTo>
                  <a:pt x="89619" y="489640"/>
                  <a:pt x="129677" y="404767"/>
                  <a:pt x="189412" y="335280"/>
                </a:cubicBezTo>
                <a:cubicBezTo>
                  <a:pt x="266977" y="245051"/>
                  <a:pt x="384425" y="167387"/>
                  <a:pt x="486592" y="114300"/>
                </a:cubicBezTo>
                <a:cubicBezTo>
                  <a:pt x="620581" y="44678"/>
                  <a:pt x="680431" y="27600"/>
                  <a:pt x="814252" y="3810"/>
                </a:cubicBezTo>
                <a:cubicBezTo>
                  <a:pt x="829309" y="1133"/>
                  <a:pt x="844732" y="1270"/>
                  <a:pt x="859972" y="0"/>
                </a:cubicBezTo>
                <a:lnTo>
                  <a:pt x="1080952" y="3810"/>
                </a:lnTo>
                <a:cubicBezTo>
                  <a:pt x="1102572" y="4387"/>
                  <a:pt x="1124539" y="3259"/>
                  <a:pt x="1145722" y="7620"/>
                </a:cubicBezTo>
                <a:cubicBezTo>
                  <a:pt x="1168147" y="12237"/>
                  <a:pt x="1187989" y="26261"/>
                  <a:pt x="1210492" y="30480"/>
                </a:cubicBezTo>
                <a:cubicBezTo>
                  <a:pt x="1249368" y="37769"/>
                  <a:pt x="1289433" y="36402"/>
                  <a:pt x="1328602" y="41910"/>
                </a:cubicBezTo>
                <a:cubicBezTo>
                  <a:pt x="1618726" y="82709"/>
                  <a:pt x="1325112" y="52463"/>
                  <a:pt x="1534342" y="72390"/>
                </a:cubicBezTo>
                <a:cubicBezTo>
                  <a:pt x="1547042" y="76200"/>
                  <a:pt x="1559631" y="80404"/>
                  <a:pt x="1572442" y="83820"/>
                </a:cubicBezTo>
                <a:cubicBezTo>
                  <a:pt x="1578699" y="85489"/>
                  <a:pt x="1585289" y="85769"/>
                  <a:pt x="1591492" y="87630"/>
                </a:cubicBezTo>
                <a:cubicBezTo>
                  <a:pt x="1610726" y="93400"/>
                  <a:pt x="1629877" y="99531"/>
                  <a:pt x="1648642" y="106680"/>
                </a:cubicBezTo>
                <a:cubicBezTo>
                  <a:pt x="1883141" y="196013"/>
                  <a:pt x="1757655" y="158551"/>
                  <a:pt x="1900102" y="198120"/>
                </a:cubicBezTo>
                <a:cubicBezTo>
                  <a:pt x="1916612" y="208280"/>
                  <a:pt x="1932840" y="218913"/>
                  <a:pt x="1949632" y="228600"/>
                </a:cubicBezTo>
                <a:cubicBezTo>
                  <a:pt x="1998741" y="256932"/>
                  <a:pt x="2010776" y="256197"/>
                  <a:pt x="2056312" y="297180"/>
                </a:cubicBezTo>
                <a:cubicBezTo>
                  <a:pt x="2069632" y="309168"/>
                  <a:pt x="2102993" y="373120"/>
                  <a:pt x="2105842" y="377190"/>
                </a:cubicBezTo>
                <a:cubicBezTo>
                  <a:pt x="2112022" y="386018"/>
                  <a:pt x="2121493" y="392040"/>
                  <a:pt x="2128702" y="400050"/>
                </a:cubicBezTo>
                <a:cubicBezTo>
                  <a:pt x="2132950" y="404770"/>
                  <a:pt x="2135386" y="411071"/>
                  <a:pt x="2140132" y="415290"/>
                </a:cubicBezTo>
                <a:cubicBezTo>
                  <a:pt x="2146977" y="421374"/>
                  <a:pt x="2155666" y="425035"/>
                  <a:pt x="2162992" y="430530"/>
                </a:cubicBezTo>
                <a:cubicBezTo>
                  <a:pt x="2181081" y="444097"/>
                  <a:pt x="2196943" y="460806"/>
                  <a:pt x="2216332" y="472440"/>
                </a:cubicBezTo>
                <a:cubicBezTo>
                  <a:pt x="2234374" y="483265"/>
                  <a:pt x="2238364" y="484503"/>
                  <a:pt x="2254432" y="499110"/>
                </a:cubicBezTo>
                <a:cubicBezTo>
                  <a:pt x="2262406" y="506359"/>
                  <a:pt x="2272473" y="512331"/>
                  <a:pt x="2277292" y="521970"/>
                </a:cubicBezTo>
                <a:cubicBezTo>
                  <a:pt x="2284733" y="536853"/>
                  <a:pt x="2283557" y="536074"/>
                  <a:pt x="2292532" y="548640"/>
                </a:cubicBezTo>
                <a:cubicBezTo>
                  <a:pt x="2303167" y="563530"/>
                  <a:pt x="2306803" y="565752"/>
                  <a:pt x="2315392" y="582930"/>
                </a:cubicBezTo>
                <a:cubicBezTo>
                  <a:pt x="2322566" y="597277"/>
                  <a:pt x="2323184" y="602668"/>
                  <a:pt x="2326822" y="617220"/>
                </a:cubicBezTo>
                <a:cubicBezTo>
                  <a:pt x="2324234" y="648273"/>
                  <a:pt x="2334520" y="662482"/>
                  <a:pt x="2307772" y="674370"/>
                </a:cubicBezTo>
                <a:cubicBezTo>
                  <a:pt x="2301854" y="677000"/>
                  <a:pt x="2295072" y="676910"/>
                  <a:pt x="2288722" y="678180"/>
                </a:cubicBezTo>
                <a:cubicBezTo>
                  <a:pt x="2281102" y="676910"/>
                  <a:pt x="2273035" y="677239"/>
                  <a:pt x="2265862" y="674370"/>
                </a:cubicBezTo>
                <a:cubicBezTo>
                  <a:pt x="2252461" y="669009"/>
                  <a:pt x="2249894" y="659537"/>
                  <a:pt x="2239192" y="651510"/>
                </a:cubicBezTo>
                <a:cubicBezTo>
                  <a:pt x="2191463" y="615713"/>
                  <a:pt x="2255765" y="675703"/>
                  <a:pt x="2193472" y="613410"/>
                </a:cubicBezTo>
                <a:cubicBezTo>
                  <a:pt x="2189662" y="609600"/>
                  <a:pt x="2186353" y="605213"/>
                  <a:pt x="2182042" y="601980"/>
                </a:cubicBezTo>
                <a:cubicBezTo>
                  <a:pt x="2176962" y="598170"/>
                  <a:pt x="2171292" y="595040"/>
                  <a:pt x="2166802" y="590550"/>
                </a:cubicBezTo>
                <a:cubicBezTo>
                  <a:pt x="2162312" y="586060"/>
                  <a:pt x="2159554" y="580089"/>
                  <a:pt x="2155372" y="575310"/>
                </a:cubicBezTo>
                <a:cubicBezTo>
                  <a:pt x="2150641" y="569903"/>
                  <a:pt x="2144620" y="565680"/>
                  <a:pt x="2140132" y="560070"/>
                </a:cubicBezTo>
                <a:cubicBezTo>
                  <a:pt x="2134411" y="552919"/>
                  <a:pt x="2131368" y="543686"/>
                  <a:pt x="2124892" y="537210"/>
                </a:cubicBezTo>
                <a:cubicBezTo>
                  <a:pt x="2121082" y="533400"/>
                  <a:pt x="2116911" y="529919"/>
                  <a:pt x="2113462" y="525780"/>
                </a:cubicBezTo>
                <a:cubicBezTo>
                  <a:pt x="2110531" y="522262"/>
                  <a:pt x="2109080" y="517588"/>
                  <a:pt x="2105842" y="514350"/>
                </a:cubicBezTo>
                <a:cubicBezTo>
                  <a:pt x="2065263" y="473771"/>
                  <a:pt x="2126674" y="545233"/>
                  <a:pt x="2082982" y="495300"/>
                </a:cubicBezTo>
                <a:cubicBezTo>
                  <a:pt x="2077627" y="489180"/>
                  <a:pt x="2073820" y="481653"/>
                  <a:pt x="2067742" y="476250"/>
                </a:cubicBezTo>
                <a:cubicBezTo>
                  <a:pt x="2062207" y="471330"/>
                  <a:pt x="2054972" y="468745"/>
                  <a:pt x="2048692" y="464820"/>
                </a:cubicBezTo>
                <a:cubicBezTo>
                  <a:pt x="2044809" y="462393"/>
                  <a:pt x="2040988" y="459862"/>
                  <a:pt x="2037262" y="457200"/>
                </a:cubicBezTo>
                <a:cubicBezTo>
                  <a:pt x="2032095" y="453509"/>
                  <a:pt x="2027535" y="448920"/>
                  <a:pt x="2022022" y="445770"/>
                </a:cubicBezTo>
                <a:cubicBezTo>
                  <a:pt x="2018535" y="443777"/>
                  <a:pt x="2014402" y="443230"/>
                  <a:pt x="2010592" y="441960"/>
                </a:cubicBezTo>
                <a:cubicBezTo>
                  <a:pt x="1988427" y="425337"/>
                  <a:pt x="1991841" y="427457"/>
                  <a:pt x="1961062" y="407670"/>
                </a:cubicBezTo>
                <a:cubicBezTo>
                  <a:pt x="1957809" y="405579"/>
                  <a:pt x="1935978" y="393116"/>
                  <a:pt x="1930582" y="388620"/>
                </a:cubicBezTo>
                <a:cubicBezTo>
                  <a:pt x="1926443" y="385171"/>
                  <a:pt x="1923291" y="380639"/>
                  <a:pt x="1919152" y="377190"/>
                </a:cubicBezTo>
                <a:cubicBezTo>
                  <a:pt x="1908028" y="367920"/>
                  <a:pt x="1895101" y="360759"/>
                  <a:pt x="1884862" y="350520"/>
                </a:cubicBezTo>
                <a:cubicBezTo>
                  <a:pt x="1881052" y="346710"/>
                  <a:pt x="1878110" y="341763"/>
                  <a:pt x="1873432" y="339090"/>
                </a:cubicBezTo>
                <a:cubicBezTo>
                  <a:pt x="1868886" y="336492"/>
                  <a:pt x="1863227" y="336719"/>
                  <a:pt x="1858192" y="335280"/>
                </a:cubicBezTo>
                <a:cubicBezTo>
                  <a:pt x="1854330" y="334177"/>
                  <a:pt x="1850432" y="333101"/>
                  <a:pt x="1846762" y="331470"/>
                </a:cubicBezTo>
                <a:cubicBezTo>
                  <a:pt x="1838977" y="328010"/>
                  <a:pt x="1831812" y="323204"/>
                  <a:pt x="1823902" y="320040"/>
                </a:cubicBezTo>
                <a:cubicBezTo>
                  <a:pt x="1815783" y="316792"/>
                  <a:pt x="1792266" y="313497"/>
                  <a:pt x="1785802" y="312420"/>
                </a:cubicBezTo>
                <a:cubicBezTo>
                  <a:pt x="1765911" y="299159"/>
                  <a:pt x="1783208" y="308595"/>
                  <a:pt x="1755322" y="300990"/>
                </a:cubicBezTo>
                <a:cubicBezTo>
                  <a:pt x="1747573" y="298877"/>
                  <a:pt x="1740185" y="295577"/>
                  <a:pt x="1732462" y="293370"/>
                </a:cubicBezTo>
                <a:cubicBezTo>
                  <a:pt x="1722392" y="290493"/>
                  <a:pt x="1711992" y="288830"/>
                  <a:pt x="1701982" y="285750"/>
                </a:cubicBezTo>
                <a:cubicBezTo>
                  <a:pt x="1681127" y="279333"/>
                  <a:pt x="1682781" y="275376"/>
                  <a:pt x="1660072" y="270510"/>
                </a:cubicBezTo>
                <a:cubicBezTo>
                  <a:pt x="1650060" y="268365"/>
                  <a:pt x="1639768" y="267831"/>
                  <a:pt x="1629592" y="266700"/>
                </a:cubicBezTo>
                <a:cubicBezTo>
                  <a:pt x="1599733" y="263382"/>
                  <a:pt x="1572150" y="261093"/>
                  <a:pt x="1541962" y="259080"/>
                </a:cubicBezTo>
                <a:cubicBezTo>
                  <a:pt x="1525590" y="257989"/>
                  <a:pt x="1417766" y="251784"/>
                  <a:pt x="1404802" y="251460"/>
                </a:cubicBezTo>
                <a:cubicBezTo>
                  <a:pt x="1378140" y="250793"/>
                  <a:pt x="1348287" y="253365"/>
                  <a:pt x="1332412" y="255270"/>
                </a:cubicBezTo>
                <a:close/>
              </a:path>
            </a:pathLst>
          </a:custGeom>
          <a:solidFill>
            <a:srgbClr val="CFE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TextBox 34">
            <a:extLst>
              <a:ext uri="{FF2B5EF4-FFF2-40B4-BE49-F238E27FC236}">
                <a16:creationId xmlns:a16="http://schemas.microsoft.com/office/drawing/2014/main" id="{2FC83FF5-3BE6-C7BF-1FE3-DD170C1146A3}"/>
              </a:ext>
            </a:extLst>
          </p:cNvPr>
          <p:cNvSpPr txBox="1"/>
          <p:nvPr/>
        </p:nvSpPr>
        <p:spPr>
          <a:xfrm>
            <a:off x="609028" y="1223394"/>
            <a:ext cx="7172514" cy="615553"/>
          </a:xfrm>
          <a:prstGeom prst="rect">
            <a:avLst/>
          </a:prstGeom>
          <a:noFill/>
        </p:spPr>
        <p:txBody>
          <a:bodyPr wrap="square">
            <a:spAutoFit/>
          </a:bodyPr>
          <a:lstStyle/>
          <a:p>
            <a:r>
              <a:rPr lang="en-US" sz="1400" i="1" dirty="0">
                <a:latin typeface="Consolas" panose="020B0609020204030204" pitchFamily="49" charset="0"/>
              </a:rPr>
              <a:t>Example:</a:t>
            </a:r>
          </a:p>
          <a:p>
            <a:r>
              <a:rPr lang="en-US" sz="2000" dirty="0">
                <a:latin typeface="Consolas" panose="020B0609020204030204" pitchFamily="49" charset="0"/>
              </a:rPr>
              <a:t>AquaPure – Smart Water Filtration for Remote Areas</a:t>
            </a:r>
            <a:endParaRPr lang="sv-SE" sz="2000" dirty="0">
              <a:latin typeface="Consolas" panose="020B0609020204030204" pitchFamily="49" charset="0"/>
            </a:endParaRPr>
          </a:p>
        </p:txBody>
      </p:sp>
      <p:sp>
        <p:nvSpPr>
          <p:cNvPr id="36" name="Freeform: Shape 35">
            <a:extLst>
              <a:ext uri="{FF2B5EF4-FFF2-40B4-BE49-F238E27FC236}">
                <a16:creationId xmlns:a16="http://schemas.microsoft.com/office/drawing/2014/main" id="{E94E7EAF-B6F5-8740-3E58-92135A2263C8}"/>
              </a:ext>
            </a:extLst>
          </p:cNvPr>
          <p:cNvSpPr/>
          <p:nvPr/>
        </p:nvSpPr>
        <p:spPr>
          <a:xfrm>
            <a:off x="8060207" y="1506383"/>
            <a:ext cx="791693" cy="946661"/>
          </a:xfrm>
          <a:custGeom>
            <a:avLst/>
            <a:gdLst>
              <a:gd name="connsiteX0" fmla="*/ 42393 w 791693"/>
              <a:gd name="connsiteY0" fmla="*/ 684 h 946661"/>
              <a:gd name="connsiteX1" fmla="*/ 59326 w 791693"/>
              <a:gd name="connsiteY1" fmla="*/ 102284 h 946661"/>
              <a:gd name="connsiteX2" fmla="*/ 88960 w 791693"/>
              <a:gd name="connsiteY2" fmla="*/ 148850 h 946661"/>
              <a:gd name="connsiteX3" fmla="*/ 139760 w 791693"/>
              <a:gd name="connsiteY3" fmla="*/ 186950 h 946661"/>
              <a:gd name="connsiteX4" fmla="*/ 194793 w 791693"/>
              <a:gd name="connsiteY4" fmla="*/ 233517 h 946661"/>
              <a:gd name="connsiteX5" fmla="*/ 313326 w 791693"/>
              <a:gd name="connsiteY5" fmla="*/ 318184 h 946661"/>
              <a:gd name="connsiteX6" fmla="*/ 355660 w 791693"/>
              <a:gd name="connsiteY6" fmla="*/ 356284 h 946661"/>
              <a:gd name="connsiteX7" fmla="*/ 423393 w 791693"/>
              <a:gd name="connsiteY7" fmla="*/ 432484 h 946661"/>
              <a:gd name="connsiteX8" fmla="*/ 436093 w 791693"/>
              <a:gd name="connsiteY8" fmla="*/ 470584 h 946661"/>
              <a:gd name="connsiteX9" fmla="*/ 474193 w 791693"/>
              <a:gd name="connsiteY9" fmla="*/ 546784 h 946661"/>
              <a:gd name="connsiteX10" fmla="*/ 495360 w 791693"/>
              <a:gd name="connsiteY10" fmla="*/ 576417 h 946661"/>
              <a:gd name="connsiteX11" fmla="*/ 592726 w 791693"/>
              <a:gd name="connsiteY11" fmla="*/ 686484 h 946661"/>
              <a:gd name="connsiteX12" fmla="*/ 605426 w 791693"/>
              <a:gd name="connsiteY12" fmla="*/ 703417 h 946661"/>
              <a:gd name="connsiteX13" fmla="*/ 660460 w 791693"/>
              <a:gd name="connsiteY13" fmla="*/ 754217 h 946661"/>
              <a:gd name="connsiteX14" fmla="*/ 681626 w 791693"/>
              <a:gd name="connsiteY14" fmla="*/ 766917 h 946661"/>
              <a:gd name="connsiteX15" fmla="*/ 723960 w 791693"/>
              <a:gd name="connsiteY15" fmla="*/ 800784 h 946661"/>
              <a:gd name="connsiteX16" fmla="*/ 749360 w 791693"/>
              <a:gd name="connsiteY16" fmla="*/ 805017 h 946661"/>
              <a:gd name="connsiteX17" fmla="*/ 766293 w 791693"/>
              <a:gd name="connsiteY17" fmla="*/ 843117 h 946661"/>
              <a:gd name="connsiteX18" fmla="*/ 770526 w 791693"/>
              <a:gd name="connsiteY18" fmla="*/ 868517 h 946661"/>
              <a:gd name="connsiteX19" fmla="*/ 783226 w 791693"/>
              <a:gd name="connsiteY19" fmla="*/ 898150 h 946661"/>
              <a:gd name="connsiteX20" fmla="*/ 791693 w 791693"/>
              <a:gd name="connsiteY20" fmla="*/ 923550 h 946661"/>
              <a:gd name="connsiteX21" fmla="*/ 770526 w 791693"/>
              <a:gd name="connsiteY21" fmla="*/ 936250 h 946661"/>
              <a:gd name="connsiteX22" fmla="*/ 376826 w 791693"/>
              <a:gd name="connsiteY22" fmla="*/ 940484 h 946661"/>
              <a:gd name="connsiteX23" fmla="*/ 342960 w 791693"/>
              <a:gd name="connsiteY23" fmla="*/ 932017 h 946661"/>
              <a:gd name="connsiteX24" fmla="*/ 334493 w 791693"/>
              <a:gd name="connsiteY24" fmla="*/ 915084 h 946661"/>
              <a:gd name="connsiteX25" fmla="*/ 313326 w 791693"/>
              <a:gd name="connsiteY25" fmla="*/ 889684 h 946661"/>
              <a:gd name="connsiteX26" fmla="*/ 296393 w 791693"/>
              <a:gd name="connsiteY26" fmla="*/ 847350 h 946661"/>
              <a:gd name="connsiteX27" fmla="*/ 279460 w 791693"/>
              <a:gd name="connsiteY27" fmla="*/ 809250 h 946661"/>
              <a:gd name="connsiteX28" fmla="*/ 275226 w 791693"/>
              <a:gd name="connsiteY28" fmla="*/ 796550 h 946661"/>
              <a:gd name="connsiteX29" fmla="*/ 270993 w 791693"/>
              <a:gd name="connsiteY29" fmla="*/ 741517 h 946661"/>
              <a:gd name="connsiteX30" fmla="*/ 262526 w 791693"/>
              <a:gd name="connsiteY30" fmla="*/ 690717 h 946661"/>
              <a:gd name="connsiteX31" fmla="*/ 249826 w 791693"/>
              <a:gd name="connsiteY31" fmla="*/ 614517 h 946661"/>
              <a:gd name="connsiteX32" fmla="*/ 245593 w 791693"/>
              <a:gd name="connsiteY32" fmla="*/ 572184 h 946661"/>
              <a:gd name="connsiteX33" fmla="*/ 241360 w 791693"/>
              <a:gd name="connsiteY33" fmla="*/ 525617 h 946661"/>
              <a:gd name="connsiteX34" fmla="*/ 228660 w 791693"/>
              <a:gd name="connsiteY34" fmla="*/ 483284 h 946661"/>
              <a:gd name="connsiteX35" fmla="*/ 199026 w 791693"/>
              <a:gd name="connsiteY35" fmla="*/ 432484 h 946661"/>
              <a:gd name="connsiteX36" fmla="*/ 160926 w 791693"/>
              <a:gd name="connsiteY36" fmla="*/ 364750 h 946661"/>
              <a:gd name="connsiteX37" fmla="*/ 122826 w 791693"/>
              <a:gd name="connsiteY37" fmla="*/ 326650 h 946661"/>
              <a:gd name="connsiteX38" fmla="*/ 97426 w 791693"/>
              <a:gd name="connsiteY38" fmla="*/ 297017 h 946661"/>
              <a:gd name="connsiteX39" fmla="*/ 84726 w 791693"/>
              <a:gd name="connsiteY39" fmla="*/ 280084 h 946661"/>
              <a:gd name="connsiteX40" fmla="*/ 59326 w 791693"/>
              <a:gd name="connsiteY40" fmla="*/ 258917 h 946661"/>
              <a:gd name="connsiteX41" fmla="*/ 29693 w 791693"/>
              <a:gd name="connsiteY41" fmla="*/ 186950 h 946661"/>
              <a:gd name="connsiteX42" fmla="*/ 12760 w 791693"/>
              <a:gd name="connsiteY42" fmla="*/ 140384 h 946661"/>
              <a:gd name="connsiteX43" fmla="*/ 8526 w 791693"/>
              <a:gd name="connsiteY43" fmla="*/ 93817 h 946661"/>
              <a:gd name="connsiteX44" fmla="*/ 60 w 791693"/>
              <a:gd name="connsiteY44" fmla="*/ 59950 h 946661"/>
              <a:gd name="connsiteX45" fmla="*/ 42393 w 791693"/>
              <a:gd name="connsiteY45" fmla="*/ 684 h 94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91693" h="946661">
                <a:moveTo>
                  <a:pt x="42393" y="684"/>
                </a:moveTo>
                <a:cubicBezTo>
                  <a:pt x="52271" y="7740"/>
                  <a:pt x="39429" y="59174"/>
                  <a:pt x="59326" y="102284"/>
                </a:cubicBezTo>
                <a:cubicBezTo>
                  <a:pt x="62011" y="108101"/>
                  <a:pt x="86323" y="146378"/>
                  <a:pt x="88960" y="148850"/>
                </a:cubicBezTo>
                <a:cubicBezTo>
                  <a:pt x="104402" y="163327"/>
                  <a:pt x="123232" y="173727"/>
                  <a:pt x="139760" y="186950"/>
                </a:cubicBezTo>
                <a:cubicBezTo>
                  <a:pt x="158524" y="201962"/>
                  <a:pt x="175483" y="219213"/>
                  <a:pt x="194793" y="233517"/>
                </a:cubicBezTo>
                <a:cubicBezTo>
                  <a:pt x="322833" y="328362"/>
                  <a:pt x="184630" y="210937"/>
                  <a:pt x="313326" y="318184"/>
                </a:cubicBezTo>
                <a:cubicBezTo>
                  <a:pt x="327910" y="330338"/>
                  <a:pt x="342491" y="342609"/>
                  <a:pt x="355660" y="356284"/>
                </a:cubicBezTo>
                <a:cubicBezTo>
                  <a:pt x="379233" y="380763"/>
                  <a:pt x="423393" y="432484"/>
                  <a:pt x="423393" y="432484"/>
                </a:cubicBezTo>
                <a:cubicBezTo>
                  <a:pt x="427626" y="445184"/>
                  <a:pt x="431241" y="458107"/>
                  <a:pt x="436093" y="470584"/>
                </a:cubicBezTo>
                <a:cubicBezTo>
                  <a:pt x="445874" y="495736"/>
                  <a:pt x="459921" y="523949"/>
                  <a:pt x="474193" y="546784"/>
                </a:cubicBezTo>
                <a:cubicBezTo>
                  <a:pt x="480627" y="557078"/>
                  <a:pt x="487295" y="567344"/>
                  <a:pt x="495360" y="576417"/>
                </a:cubicBezTo>
                <a:cubicBezTo>
                  <a:pt x="612945" y="708701"/>
                  <a:pt x="464185" y="523666"/>
                  <a:pt x="592726" y="686484"/>
                </a:cubicBezTo>
                <a:cubicBezTo>
                  <a:pt x="597098" y="692022"/>
                  <a:pt x="600437" y="698428"/>
                  <a:pt x="605426" y="703417"/>
                </a:cubicBezTo>
                <a:cubicBezTo>
                  <a:pt x="624587" y="722578"/>
                  <a:pt x="638045" y="736974"/>
                  <a:pt x="660460" y="754217"/>
                </a:cubicBezTo>
                <a:cubicBezTo>
                  <a:pt x="666982" y="759234"/>
                  <a:pt x="675258" y="761707"/>
                  <a:pt x="681626" y="766917"/>
                </a:cubicBezTo>
                <a:cubicBezTo>
                  <a:pt x="701723" y="783360"/>
                  <a:pt x="701464" y="794035"/>
                  <a:pt x="723960" y="800784"/>
                </a:cubicBezTo>
                <a:cubicBezTo>
                  <a:pt x="732181" y="803250"/>
                  <a:pt x="740893" y="803606"/>
                  <a:pt x="749360" y="805017"/>
                </a:cubicBezTo>
                <a:cubicBezTo>
                  <a:pt x="759435" y="835244"/>
                  <a:pt x="752875" y="822991"/>
                  <a:pt x="766293" y="843117"/>
                </a:cubicBezTo>
                <a:cubicBezTo>
                  <a:pt x="767704" y="851584"/>
                  <a:pt x="768002" y="860313"/>
                  <a:pt x="770526" y="868517"/>
                </a:cubicBezTo>
                <a:cubicBezTo>
                  <a:pt x="773686" y="878788"/>
                  <a:pt x="779368" y="888120"/>
                  <a:pt x="783226" y="898150"/>
                </a:cubicBezTo>
                <a:cubicBezTo>
                  <a:pt x="786430" y="906480"/>
                  <a:pt x="788871" y="915083"/>
                  <a:pt x="791693" y="923550"/>
                </a:cubicBezTo>
                <a:cubicBezTo>
                  <a:pt x="784637" y="927783"/>
                  <a:pt x="778581" y="934572"/>
                  <a:pt x="770526" y="936250"/>
                </a:cubicBezTo>
                <a:cubicBezTo>
                  <a:pt x="671855" y="956807"/>
                  <a:pt x="385384" y="940600"/>
                  <a:pt x="376826" y="940484"/>
                </a:cubicBezTo>
                <a:cubicBezTo>
                  <a:pt x="365537" y="937662"/>
                  <a:pt x="352938" y="938004"/>
                  <a:pt x="342960" y="932017"/>
                </a:cubicBezTo>
                <a:cubicBezTo>
                  <a:pt x="337549" y="928770"/>
                  <a:pt x="338161" y="920219"/>
                  <a:pt x="334493" y="915084"/>
                </a:cubicBezTo>
                <a:cubicBezTo>
                  <a:pt x="309487" y="880076"/>
                  <a:pt x="332515" y="923266"/>
                  <a:pt x="313326" y="889684"/>
                </a:cubicBezTo>
                <a:cubicBezTo>
                  <a:pt x="302136" y="870100"/>
                  <a:pt x="305064" y="871195"/>
                  <a:pt x="296393" y="847350"/>
                </a:cubicBezTo>
                <a:cubicBezTo>
                  <a:pt x="280645" y="804045"/>
                  <a:pt x="295424" y="846501"/>
                  <a:pt x="279460" y="809250"/>
                </a:cubicBezTo>
                <a:cubicBezTo>
                  <a:pt x="277702" y="805148"/>
                  <a:pt x="276637" y="800783"/>
                  <a:pt x="275226" y="796550"/>
                </a:cubicBezTo>
                <a:cubicBezTo>
                  <a:pt x="273815" y="778206"/>
                  <a:pt x="272824" y="759824"/>
                  <a:pt x="270993" y="741517"/>
                </a:cubicBezTo>
                <a:cubicBezTo>
                  <a:pt x="265269" y="684270"/>
                  <a:pt x="269059" y="736445"/>
                  <a:pt x="262526" y="690717"/>
                </a:cubicBezTo>
                <a:cubicBezTo>
                  <a:pt x="252319" y="619267"/>
                  <a:pt x="265685" y="685881"/>
                  <a:pt x="249826" y="614517"/>
                </a:cubicBezTo>
                <a:cubicBezTo>
                  <a:pt x="248415" y="600406"/>
                  <a:pt x="246937" y="586301"/>
                  <a:pt x="245593" y="572184"/>
                </a:cubicBezTo>
                <a:cubicBezTo>
                  <a:pt x="244115" y="556668"/>
                  <a:pt x="244276" y="540928"/>
                  <a:pt x="241360" y="525617"/>
                </a:cubicBezTo>
                <a:cubicBezTo>
                  <a:pt x="238603" y="511145"/>
                  <a:pt x="233615" y="497158"/>
                  <a:pt x="228660" y="483284"/>
                </a:cubicBezTo>
                <a:cubicBezTo>
                  <a:pt x="223503" y="468846"/>
                  <a:pt x="203997" y="441321"/>
                  <a:pt x="199026" y="432484"/>
                </a:cubicBezTo>
                <a:cubicBezTo>
                  <a:pt x="185189" y="407885"/>
                  <a:pt x="179238" y="386985"/>
                  <a:pt x="160926" y="364750"/>
                </a:cubicBezTo>
                <a:cubicBezTo>
                  <a:pt x="149508" y="350886"/>
                  <a:pt x="135110" y="339753"/>
                  <a:pt x="122826" y="326650"/>
                </a:cubicBezTo>
                <a:cubicBezTo>
                  <a:pt x="113928" y="317159"/>
                  <a:pt x="105664" y="307086"/>
                  <a:pt x="97426" y="297017"/>
                </a:cubicBezTo>
                <a:cubicBezTo>
                  <a:pt x="92958" y="291556"/>
                  <a:pt x="89715" y="285073"/>
                  <a:pt x="84726" y="280084"/>
                </a:cubicBezTo>
                <a:cubicBezTo>
                  <a:pt x="76933" y="272291"/>
                  <a:pt x="67793" y="265973"/>
                  <a:pt x="59326" y="258917"/>
                </a:cubicBezTo>
                <a:cubicBezTo>
                  <a:pt x="49448" y="234928"/>
                  <a:pt x="39179" y="211097"/>
                  <a:pt x="29693" y="186950"/>
                </a:cubicBezTo>
                <a:cubicBezTo>
                  <a:pt x="23654" y="171577"/>
                  <a:pt x="12760" y="140384"/>
                  <a:pt x="12760" y="140384"/>
                </a:cubicBezTo>
                <a:cubicBezTo>
                  <a:pt x="11349" y="124862"/>
                  <a:pt x="10957" y="109213"/>
                  <a:pt x="8526" y="93817"/>
                </a:cubicBezTo>
                <a:cubicBezTo>
                  <a:pt x="6711" y="82323"/>
                  <a:pt x="1218" y="71529"/>
                  <a:pt x="60" y="59950"/>
                </a:cubicBezTo>
                <a:cubicBezTo>
                  <a:pt x="-1625" y="43101"/>
                  <a:pt x="32515" y="-6372"/>
                  <a:pt x="42393" y="684"/>
                </a:cubicBezTo>
                <a:close/>
              </a:path>
            </a:pathLst>
          </a:custGeom>
          <a:solidFill>
            <a:srgbClr val="CFE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904222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36210D0-6760-7D11-BA6D-23F9647481ED}"/>
              </a:ext>
            </a:extLst>
          </p:cNvPr>
          <p:cNvSpPr txBox="1"/>
          <p:nvPr/>
        </p:nvSpPr>
        <p:spPr>
          <a:xfrm>
            <a:off x="473452" y="293777"/>
            <a:ext cx="7172514" cy="584775"/>
          </a:xfrm>
          <a:prstGeom prst="rect">
            <a:avLst/>
          </a:prstGeom>
          <a:noFill/>
        </p:spPr>
        <p:txBody>
          <a:bodyPr wrap="square" lIns="91440" tIns="45720" rIns="91440" bIns="45720" anchor="t">
            <a:spAutoFit/>
          </a:bodyPr>
          <a:lstStyle/>
          <a:p>
            <a:r>
              <a:rPr lang="en-US" sz="3200" dirty="0">
                <a:latin typeface="Consolas"/>
              </a:rPr>
              <a:t>NABC+M Template</a:t>
            </a:r>
          </a:p>
        </p:txBody>
      </p:sp>
      <p:sp>
        <p:nvSpPr>
          <p:cNvPr id="6" name="TextBox 5">
            <a:extLst>
              <a:ext uri="{FF2B5EF4-FFF2-40B4-BE49-F238E27FC236}">
                <a16:creationId xmlns:a16="http://schemas.microsoft.com/office/drawing/2014/main" id="{2E3D5F02-FAFC-84EE-263B-EDDDFBE0D3C2}"/>
              </a:ext>
            </a:extLst>
          </p:cNvPr>
          <p:cNvSpPr txBox="1"/>
          <p:nvPr/>
        </p:nvSpPr>
        <p:spPr>
          <a:xfrm>
            <a:off x="473452" y="2189483"/>
            <a:ext cx="11103318" cy="3847207"/>
          </a:xfrm>
          <a:prstGeom prst="rect">
            <a:avLst/>
          </a:prstGeom>
          <a:solidFill>
            <a:srgbClr val="ECF4F8"/>
          </a:solidFill>
          <a:ln>
            <a:solidFill>
              <a:srgbClr val="436C7E"/>
            </a:solidFill>
          </a:ln>
        </p:spPr>
        <p:txBody>
          <a:bodyPr wrap="square" lIns="91440" tIns="45720" rIns="91440" bIns="45720" anchor="t">
            <a:spAutoFit/>
          </a:bodyPr>
          <a:lstStyle/>
          <a:p>
            <a:r>
              <a:rPr lang="en-US" sz="1200" dirty="0">
                <a:latin typeface="Consolas"/>
              </a:rPr>
              <a:t>Company / Project:</a:t>
            </a:r>
          </a:p>
          <a:p>
            <a:endParaRPr lang="en-US" sz="1200" dirty="0">
              <a:latin typeface="Consolas"/>
            </a:endParaRPr>
          </a:p>
          <a:p>
            <a:endParaRPr lang="en-US" sz="1200" dirty="0">
              <a:latin typeface="Consolas"/>
            </a:endParaRPr>
          </a:p>
          <a:p>
            <a:r>
              <a:rPr lang="en-US" sz="1200" dirty="0">
                <a:latin typeface="Consolas"/>
              </a:rPr>
              <a:t>Established Year (if company):</a:t>
            </a:r>
          </a:p>
          <a:p>
            <a:endParaRPr lang="en-US" sz="1200" dirty="0">
              <a:latin typeface="Consolas"/>
            </a:endParaRPr>
          </a:p>
          <a:p>
            <a:endParaRPr lang="en-US" sz="1200" dirty="0">
              <a:latin typeface="Consolas"/>
            </a:endParaRPr>
          </a:p>
          <a:p>
            <a:r>
              <a:rPr lang="en-US" sz="1200" dirty="0">
                <a:latin typeface="Consolas"/>
              </a:rPr>
              <a:t>Number of Employees (if any): </a:t>
            </a:r>
          </a:p>
          <a:p>
            <a:endParaRPr lang="en-US" sz="1200" dirty="0">
              <a:latin typeface="Consolas"/>
            </a:endParaRPr>
          </a:p>
          <a:p>
            <a:endParaRPr lang="en-US" sz="1200" dirty="0">
              <a:latin typeface="Consolas"/>
            </a:endParaRPr>
          </a:p>
          <a:p>
            <a:r>
              <a:rPr lang="en-US" sz="1200" dirty="0">
                <a:latin typeface="Consolas"/>
              </a:rPr>
              <a:t>Revenue (if any): </a:t>
            </a:r>
          </a:p>
          <a:p>
            <a:endParaRPr lang="en-US" sz="1200" dirty="0">
              <a:latin typeface="Consolas"/>
            </a:endParaRPr>
          </a:p>
          <a:p>
            <a:endParaRPr lang="en-US" sz="1200" dirty="0">
              <a:latin typeface="Consolas"/>
            </a:endParaRPr>
          </a:p>
          <a:p>
            <a:r>
              <a:rPr lang="en-US" sz="1200" dirty="0">
                <a:latin typeface="Consolas"/>
              </a:rPr>
              <a:t>Website (if any):</a:t>
            </a:r>
          </a:p>
          <a:p>
            <a:endParaRPr lang="en-US" sz="1200" dirty="0">
              <a:latin typeface="Consolas"/>
            </a:endParaRPr>
          </a:p>
          <a:p>
            <a:endParaRPr lang="en-US" sz="1200" dirty="0">
              <a:latin typeface="Consolas"/>
            </a:endParaRPr>
          </a:p>
          <a:p>
            <a:r>
              <a:rPr lang="en-US" sz="1200" dirty="0">
                <a:latin typeface="Consolas"/>
              </a:rPr>
              <a:t>Team:</a:t>
            </a:r>
          </a:p>
          <a:p>
            <a:endParaRPr lang="en-US" sz="1200" dirty="0">
              <a:latin typeface="Consolas"/>
            </a:endParaRPr>
          </a:p>
          <a:p>
            <a:endParaRPr lang="en-US" sz="1200" dirty="0">
              <a:latin typeface="Consolas"/>
            </a:endParaRPr>
          </a:p>
          <a:p>
            <a:r>
              <a:rPr lang="en-US" sz="1200" dirty="0">
                <a:latin typeface="Consolas"/>
              </a:rPr>
              <a:t>Contact Person:</a:t>
            </a:r>
            <a:r>
              <a:rPr lang="en-US" sz="1400" dirty="0">
                <a:latin typeface="Consolas"/>
              </a:rPr>
              <a:t> </a:t>
            </a:r>
          </a:p>
          <a:p>
            <a:endParaRPr lang="en-US" sz="1400" i="1" dirty="0">
              <a:latin typeface="Consolas"/>
            </a:endParaRPr>
          </a:p>
        </p:txBody>
      </p:sp>
      <p:sp>
        <p:nvSpPr>
          <p:cNvPr id="9" name="TextBox 8">
            <a:extLst>
              <a:ext uri="{FF2B5EF4-FFF2-40B4-BE49-F238E27FC236}">
                <a16:creationId xmlns:a16="http://schemas.microsoft.com/office/drawing/2014/main" id="{015A2096-4BD6-47CD-E281-D01FB6FF5F6D}"/>
              </a:ext>
            </a:extLst>
          </p:cNvPr>
          <p:cNvSpPr txBox="1"/>
          <p:nvPr/>
        </p:nvSpPr>
        <p:spPr>
          <a:xfrm>
            <a:off x="473451" y="934970"/>
            <a:ext cx="5081661" cy="780470"/>
          </a:xfrm>
          <a:prstGeom prst="rect">
            <a:avLst/>
          </a:prstGeom>
          <a:noFill/>
        </p:spPr>
        <p:txBody>
          <a:bodyPr wrap="square" lIns="91440" tIns="45720" rIns="91440" bIns="45720" anchor="t">
            <a:spAutoFit/>
          </a:bodyPr>
          <a:lstStyle/>
          <a:p>
            <a:r>
              <a:rPr lang="en-US" sz="1000" i="1" dirty="0">
                <a:latin typeface="Consolas"/>
              </a:rPr>
              <a:t>Instructions:</a:t>
            </a:r>
            <a:endParaRPr lang="en-US" sz="1000" dirty="0">
              <a:latin typeface="Consolas"/>
            </a:endParaRPr>
          </a:p>
          <a:p>
            <a:pPr marL="285750" indent="-285750">
              <a:lnSpc>
                <a:spcPct val="150000"/>
              </a:lnSpc>
              <a:buFont typeface="Arial"/>
              <a:buChar char="•"/>
            </a:pPr>
            <a:r>
              <a:rPr lang="en-US" sz="800" dirty="0">
                <a:latin typeface="Consolas"/>
                <a:ea typeface="+mn-lt"/>
                <a:cs typeface="+mn-lt"/>
              </a:rPr>
              <a:t>Export this slide and the next five slide.</a:t>
            </a:r>
            <a:endParaRPr lang="en-US" sz="800">
              <a:latin typeface="Consolas"/>
            </a:endParaRPr>
          </a:p>
          <a:p>
            <a:pPr marL="285750" indent="-285750">
              <a:lnSpc>
                <a:spcPct val="150000"/>
              </a:lnSpc>
              <a:buFont typeface="Arial"/>
              <a:buChar char="•"/>
            </a:pPr>
            <a:r>
              <a:rPr lang="en-US" sz="800" dirty="0">
                <a:latin typeface="Consolas"/>
                <a:ea typeface="+mn-lt"/>
                <a:cs typeface="+mn-lt"/>
              </a:rPr>
              <a:t>Fill out the slides with information related to your company/idea</a:t>
            </a:r>
            <a:endParaRPr lang="en-US" sz="800">
              <a:latin typeface="Consolas"/>
            </a:endParaRPr>
          </a:p>
          <a:p>
            <a:pPr marL="285750" indent="-285750">
              <a:lnSpc>
                <a:spcPct val="150000"/>
              </a:lnSpc>
              <a:buFont typeface="Arial"/>
              <a:buChar char="•"/>
            </a:pPr>
            <a:r>
              <a:rPr lang="en-US" sz="800" dirty="0">
                <a:latin typeface="Consolas"/>
                <a:ea typeface="+mn-lt"/>
                <a:cs typeface="+mn-lt"/>
              </a:rPr>
              <a:t>Once completed, submit your competition entry to wic@sbdev.com</a:t>
            </a:r>
            <a:endParaRPr lang="en-US" sz="800" dirty="0">
              <a:latin typeface="Consolas"/>
            </a:endParaRPr>
          </a:p>
        </p:txBody>
      </p:sp>
      <p:pic>
        <p:nvPicPr>
          <p:cNvPr id="11" name="Picture 10" descr="A black background with white spots&#10;&#10;AI-generated content may be incorrect.">
            <a:extLst>
              <a:ext uri="{FF2B5EF4-FFF2-40B4-BE49-F238E27FC236}">
                <a16:creationId xmlns:a16="http://schemas.microsoft.com/office/drawing/2014/main" id="{6895E5A3-92D5-EC0B-4720-00A46604FEB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11021916" y="6301211"/>
            <a:ext cx="974991" cy="380016"/>
          </a:xfrm>
          <a:prstGeom prst="rect">
            <a:avLst/>
          </a:prstGeom>
        </p:spPr>
      </p:pic>
    </p:spTree>
    <p:extLst>
      <p:ext uri="{BB962C8B-B14F-4D97-AF65-F5344CB8AC3E}">
        <p14:creationId xmlns:p14="http://schemas.microsoft.com/office/powerpoint/2010/main" val="3888951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DC0B6A-378E-1329-1077-F989A1A1A9C6}"/>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984FD0-DD20-B7BC-C891-4A3366DC5EA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51FF1549-2B3E-43C1-7650-323DA3BDF69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F24F7D7-14CE-31AB-8C7F-803AA6EECD89}"/>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11021916" y="6301211"/>
            <a:ext cx="974991" cy="380016"/>
          </a:xfrm>
          <a:prstGeom prst="rect">
            <a:avLst/>
          </a:prstGeom>
        </p:spPr>
      </p:pic>
      <p:sp>
        <p:nvSpPr>
          <p:cNvPr id="48" name="Rectangle 47">
            <a:extLst>
              <a:ext uri="{FF2B5EF4-FFF2-40B4-BE49-F238E27FC236}">
                <a16:creationId xmlns:a16="http://schemas.microsoft.com/office/drawing/2014/main" id="{05101606-5ABC-EFAF-5D44-AC99E41F7D34}"/>
              </a:ext>
            </a:extLst>
          </p:cNvPr>
          <p:cNvSpPr/>
          <p:nvPr/>
        </p:nvSpPr>
        <p:spPr>
          <a:xfrm>
            <a:off x="488951" y="236181"/>
            <a:ext cx="11222253" cy="651138"/>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z="1400" dirty="0">
              <a:solidFill>
                <a:schemeClr val="tx1"/>
              </a:solidFill>
              <a:latin typeface="Consolas" panose="020B0609020204030204" pitchFamily="49" charset="0"/>
            </a:endParaRPr>
          </a:p>
        </p:txBody>
      </p:sp>
      <p:sp>
        <p:nvSpPr>
          <p:cNvPr id="43" name="Rectangle 42">
            <a:extLst>
              <a:ext uri="{FF2B5EF4-FFF2-40B4-BE49-F238E27FC236}">
                <a16:creationId xmlns:a16="http://schemas.microsoft.com/office/drawing/2014/main" id="{C8A0CA58-12B2-6EFD-928F-37A9FA8D4D28}"/>
              </a:ext>
            </a:extLst>
          </p:cNvPr>
          <p:cNvSpPr/>
          <p:nvPr/>
        </p:nvSpPr>
        <p:spPr>
          <a:xfrm>
            <a:off x="488220" y="1221610"/>
            <a:ext cx="11222253" cy="4681994"/>
          </a:xfrm>
          <a:prstGeom prst="rect">
            <a:avLst/>
          </a:prstGeom>
          <a:solidFill>
            <a:srgbClr val="ECF4F8"/>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sv-SE" sz="1000" dirty="0">
              <a:solidFill>
                <a:schemeClr val="tx1"/>
              </a:solidFill>
              <a:latin typeface="Consolas" panose="020B0609020204030204" pitchFamily="49" charset="0"/>
            </a:endParaRPr>
          </a:p>
        </p:txBody>
      </p:sp>
      <p:sp>
        <p:nvSpPr>
          <p:cNvPr id="38" name="Rectangle 37">
            <a:extLst>
              <a:ext uri="{FF2B5EF4-FFF2-40B4-BE49-F238E27FC236}">
                <a16:creationId xmlns:a16="http://schemas.microsoft.com/office/drawing/2014/main" id="{F61C338C-E921-E81D-1FF6-E4A4A3C9812F}"/>
              </a:ext>
            </a:extLst>
          </p:cNvPr>
          <p:cNvSpPr/>
          <p:nvPr/>
        </p:nvSpPr>
        <p:spPr>
          <a:xfrm>
            <a:off x="498243" y="690891"/>
            <a:ext cx="11212961" cy="190168"/>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sv-SE" sz="1000" dirty="0">
                <a:solidFill>
                  <a:schemeClr val="tx1"/>
                </a:solidFill>
                <a:latin typeface="Consolas" panose="020B0609020204030204" pitchFamily="49" charset="0"/>
              </a:rPr>
              <a:t>Customer Perspective</a:t>
            </a:r>
          </a:p>
        </p:txBody>
      </p:sp>
      <p:sp>
        <p:nvSpPr>
          <p:cNvPr id="53" name="TextBox 52">
            <a:extLst>
              <a:ext uri="{FF2B5EF4-FFF2-40B4-BE49-F238E27FC236}">
                <a16:creationId xmlns:a16="http://schemas.microsoft.com/office/drawing/2014/main" id="{0371A8C1-1C55-AD54-32A5-5EACADEE83C2}"/>
              </a:ext>
            </a:extLst>
          </p:cNvPr>
          <p:cNvSpPr txBox="1"/>
          <p:nvPr/>
        </p:nvSpPr>
        <p:spPr>
          <a:xfrm>
            <a:off x="7811584" y="335177"/>
            <a:ext cx="2141264" cy="261610"/>
          </a:xfrm>
          <a:prstGeom prst="rect">
            <a:avLst/>
          </a:prstGeom>
          <a:noFill/>
        </p:spPr>
        <p:txBody>
          <a:bodyPr wrap="square" lIns="91440" tIns="45720" rIns="91440" bIns="45720" anchor="t">
            <a:spAutoFit/>
          </a:bodyPr>
          <a:lstStyle/>
          <a:p>
            <a:r>
              <a:rPr lang="en-US" sz="1100" i="1" dirty="0">
                <a:latin typeface="Consolas"/>
              </a:rPr>
              <a:t>Company / Project:</a:t>
            </a:r>
          </a:p>
        </p:txBody>
      </p:sp>
      <p:sp>
        <p:nvSpPr>
          <p:cNvPr id="35" name="TextBox 34">
            <a:extLst>
              <a:ext uri="{FF2B5EF4-FFF2-40B4-BE49-F238E27FC236}">
                <a16:creationId xmlns:a16="http://schemas.microsoft.com/office/drawing/2014/main" id="{03DE9777-9BAD-2CED-80CB-6B66953032B9}"/>
              </a:ext>
            </a:extLst>
          </p:cNvPr>
          <p:cNvSpPr txBox="1"/>
          <p:nvPr/>
        </p:nvSpPr>
        <p:spPr>
          <a:xfrm>
            <a:off x="489163" y="238787"/>
            <a:ext cx="7172514" cy="461665"/>
          </a:xfrm>
          <a:prstGeom prst="rect">
            <a:avLst/>
          </a:prstGeom>
          <a:noFill/>
        </p:spPr>
        <p:txBody>
          <a:bodyPr wrap="square" lIns="91440" tIns="45720" rIns="91440" bIns="45720" anchor="t">
            <a:spAutoFit/>
          </a:bodyPr>
          <a:lstStyle/>
          <a:p>
            <a:r>
              <a:rPr lang="en-US" sz="2400" dirty="0">
                <a:latin typeface="Consolas"/>
              </a:rPr>
              <a:t>Need</a:t>
            </a:r>
          </a:p>
        </p:txBody>
      </p:sp>
    </p:spTree>
    <p:extLst>
      <p:ext uri="{BB962C8B-B14F-4D97-AF65-F5344CB8AC3E}">
        <p14:creationId xmlns:p14="http://schemas.microsoft.com/office/powerpoint/2010/main" val="3913250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DEDBACF-210F-A655-2882-5C46B26C3B8B}"/>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B0193B9-5707-F504-068B-7500F5A7DA7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31984FD0-DD20-B7BC-C891-4A3366DC5EA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D630BAD-D938-1DB8-19E0-F14F0D0776B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11021916" y="6301211"/>
            <a:ext cx="974991" cy="380016"/>
          </a:xfrm>
          <a:prstGeom prst="rect">
            <a:avLst/>
          </a:prstGeom>
        </p:spPr>
      </p:pic>
      <p:sp>
        <p:nvSpPr>
          <p:cNvPr id="48" name="Rectangle 47">
            <a:extLst>
              <a:ext uri="{FF2B5EF4-FFF2-40B4-BE49-F238E27FC236}">
                <a16:creationId xmlns:a16="http://schemas.microsoft.com/office/drawing/2014/main" id="{82B4A648-FEA7-C428-1220-174C53A7FD78}"/>
              </a:ext>
            </a:extLst>
          </p:cNvPr>
          <p:cNvSpPr/>
          <p:nvPr/>
        </p:nvSpPr>
        <p:spPr>
          <a:xfrm>
            <a:off x="488951" y="236181"/>
            <a:ext cx="11222253" cy="651138"/>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z="1400" dirty="0">
              <a:solidFill>
                <a:schemeClr val="tx1"/>
              </a:solidFill>
              <a:latin typeface="Consolas" panose="020B0609020204030204" pitchFamily="49" charset="0"/>
            </a:endParaRPr>
          </a:p>
        </p:txBody>
      </p:sp>
      <p:sp>
        <p:nvSpPr>
          <p:cNvPr id="43" name="Rectangle 42">
            <a:extLst>
              <a:ext uri="{FF2B5EF4-FFF2-40B4-BE49-F238E27FC236}">
                <a16:creationId xmlns:a16="http://schemas.microsoft.com/office/drawing/2014/main" id="{2852EEE7-FFB2-D5B3-44C2-10DCD5994A5E}"/>
              </a:ext>
            </a:extLst>
          </p:cNvPr>
          <p:cNvSpPr/>
          <p:nvPr/>
        </p:nvSpPr>
        <p:spPr>
          <a:xfrm>
            <a:off x="488220" y="1221610"/>
            <a:ext cx="11222253" cy="4681994"/>
          </a:xfrm>
          <a:prstGeom prst="rect">
            <a:avLst/>
          </a:prstGeom>
          <a:solidFill>
            <a:srgbClr val="ECF4F8"/>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sv-SE" sz="1000" dirty="0">
              <a:solidFill>
                <a:schemeClr val="tx1"/>
              </a:solidFill>
              <a:latin typeface="Consolas" panose="020B0609020204030204" pitchFamily="49" charset="0"/>
            </a:endParaRPr>
          </a:p>
        </p:txBody>
      </p:sp>
      <p:sp>
        <p:nvSpPr>
          <p:cNvPr id="38" name="Rectangle 37">
            <a:extLst>
              <a:ext uri="{FF2B5EF4-FFF2-40B4-BE49-F238E27FC236}">
                <a16:creationId xmlns:a16="http://schemas.microsoft.com/office/drawing/2014/main" id="{75AC6D9D-770F-14CE-0A92-8543F5DA57C6}"/>
              </a:ext>
            </a:extLst>
          </p:cNvPr>
          <p:cNvSpPr/>
          <p:nvPr/>
        </p:nvSpPr>
        <p:spPr>
          <a:xfrm>
            <a:off x="498243" y="690891"/>
            <a:ext cx="11212961" cy="190168"/>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sv-SE" sz="1000" dirty="0" err="1">
                <a:solidFill>
                  <a:schemeClr val="tx1"/>
                </a:solidFill>
                <a:latin typeface="Consolas"/>
              </a:rPr>
              <a:t>Internal</a:t>
            </a:r>
            <a:r>
              <a:rPr lang="sv-SE" sz="1000" dirty="0">
                <a:solidFill>
                  <a:schemeClr val="tx1"/>
                </a:solidFill>
                <a:latin typeface="Consolas"/>
              </a:rPr>
              <a:t> </a:t>
            </a:r>
            <a:r>
              <a:rPr lang="sv-SE" sz="1000" dirty="0" err="1">
                <a:solidFill>
                  <a:schemeClr val="tx1"/>
                </a:solidFill>
                <a:latin typeface="Consolas"/>
              </a:rPr>
              <a:t>Perspective</a:t>
            </a:r>
            <a:endParaRPr lang="en-US" dirty="0" err="1">
              <a:solidFill>
                <a:schemeClr val="tx1"/>
              </a:solidFill>
              <a:latin typeface="Consolas"/>
            </a:endParaRPr>
          </a:p>
        </p:txBody>
      </p:sp>
      <p:sp>
        <p:nvSpPr>
          <p:cNvPr id="53" name="TextBox 52">
            <a:extLst>
              <a:ext uri="{FF2B5EF4-FFF2-40B4-BE49-F238E27FC236}">
                <a16:creationId xmlns:a16="http://schemas.microsoft.com/office/drawing/2014/main" id="{F811D97C-0368-3A0A-75A5-4A941AE86AD8}"/>
              </a:ext>
            </a:extLst>
          </p:cNvPr>
          <p:cNvSpPr txBox="1"/>
          <p:nvPr/>
        </p:nvSpPr>
        <p:spPr>
          <a:xfrm>
            <a:off x="7811584" y="335177"/>
            <a:ext cx="2141264" cy="261610"/>
          </a:xfrm>
          <a:prstGeom prst="rect">
            <a:avLst/>
          </a:prstGeom>
          <a:noFill/>
        </p:spPr>
        <p:txBody>
          <a:bodyPr wrap="square" lIns="91440" tIns="45720" rIns="91440" bIns="45720" anchor="t">
            <a:spAutoFit/>
          </a:bodyPr>
          <a:lstStyle/>
          <a:p>
            <a:r>
              <a:rPr lang="en-US" sz="1100" i="1" dirty="0">
                <a:latin typeface="Consolas"/>
              </a:rPr>
              <a:t>Company / Project:</a:t>
            </a:r>
          </a:p>
        </p:txBody>
      </p:sp>
      <p:sp>
        <p:nvSpPr>
          <p:cNvPr id="35" name="TextBox 34">
            <a:extLst>
              <a:ext uri="{FF2B5EF4-FFF2-40B4-BE49-F238E27FC236}">
                <a16:creationId xmlns:a16="http://schemas.microsoft.com/office/drawing/2014/main" id="{8C92169B-0705-1772-F7D1-5CD5229094DB}"/>
              </a:ext>
            </a:extLst>
          </p:cNvPr>
          <p:cNvSpPr txBox="1"/>
          <p:nvPr/>
        </p:nvSpPr>
        <p:spPr>
          <a:xfrm>
            <a:off x="489163" y="238787"/>
            <a:ext cx="7172514" cy="461665"/>
          </a:xfrm>
          <a:prstGeom prst="rect">
            <a:avLst/>
          </a:prstGeom>
          <a:noFill/>
        </p:spPr>
        <p:txBody>
          <a:bodyPr wrap="square" lIns="91440" tIns="45720" rIns="91440" bIns="45720" anchor="t">
            <a:spAutoFit/>
          </a:bodyPr>
          <a:lstStyle/>
          <a:p>
            <a:r>
              <a:rPr lang="en-US" sz="2400" dirty="0">
                <a:latin typeface="Consolas"/>
              </a:rPr>
              <a:t>Approach</a:t>
            </a:r>
            <a:endParaRPr lang="en-US" dirty="0"/>
          </a:p>
        </p:txBody>
      </p:sp>
    </p:spTree>
    <p:extLst>
      <p:ext uri="{BB962C8B-B14F-4D97-AF65-F5344CB8AC3E}">
        <p14:creationId xmlns:p14="http://schemas.microsoft.com/office/powerpoint/2010/main" val="171882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D29B26-C85F-2B13-C534-AC79F680DC58}"/>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5F7FE1C-6A01-9896-A257-E3659029294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4B0193B9-5707-F504-068B-7500F5A7DA7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D82885A-000F-8539-AF2E-33E10F69E07B}"/>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11021916" y="6301211"/>
            <a:ext cx="974991" cy="380016"/>
          </a:xfrm>
          <a:prstGeom prst="rect">
            <a:avLst/>
          </a:prstGeom>
        </p:spPr>
      </p:pic>
      <p:sp>
        <p:nvSpPr>
          <p:cNvPr id="48" name="Rectangle 47">
            <a:extLst>
              <a:ext uri="{FF2B5EF4-FFF2-40B4-BE49-F238E27FC236}">
                <a16:creationId xmlns:a16="http://schemas.microsoft.com/office/drawing/2014/main" id="{FA59459A-6A38-85D2-B9AD-0689B71BDF03}"/>
              </a:ext>
            </a:extLst>
          </p:cNvPr>
          <p:cNvSpPr/>
          <p:nvPr/>
        </p:nvSpPr>
        <p:spPr>
          <a:xfrm>
            <a:off x="488951" y="236181"/>
            <a:ext cx="11222253" cy="651138"/>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z="1400" dirty="0">
              <a:solidFill>
                <a:schemeClr val="tx1"/>
              </a:solidFill>
              <a:latin typeface="Consolas" panose="020B0609020204030204" pitchFamily="49" charset="0"/>
            </a:endParaRPr>
          </a:p>
        </p:txBody>
      </p:sp>
      <p:sp>
        <p:nvSpPr>
          <p:cNvPr id="43" name="Rectangle 42">
            <a:extLst>
              <a:ext uri="{FF2B5EF4-FFF2-40B4-BE49-F238E27FC236}">
                <a16:creationId xmlns:a16="http://schemas.microsoft.com/office/drawing/2014/main" id="{1257E3E8-FFB9-A803-1169-9CE20115E2C3}"/>
              </a:ext>
            </a:extLst>
          </p:cNvPr>
          <p:cNvSpPr/>
          <p:nvPr/>
        </p:nvSpPr>
        <p:spPr>
          <a:xfrm>
            <a:off x="488220" y="1221610"/>
            <a:ext cx="11222253" cy="4681994"/>
          </a:xfrm>
          <a:prstGeom prst="rect">
            <a:avLst/>
          </a:prstGeom>
          <a:solidFill>
            <a:srgbClr val="ECF4F8"/>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sv-SE" sz="1000" dirty="0">
              <a:solidFill>
                <a:schemeClr val="tx1"/>
              </a:solidFill>
              <a:latin typeface="Consolas" panose="020B0609020204030204" pitchFamily="49" charset="0"/>
            </a:endParaRPr>
          </a:p>
        </p:txBody>
      </p:sp>
      <p:sp>
        <p:nvSpPr>
          <p:cNvPr id="38" name="Rectangle 37">
            <a:extLst>
              <a:ext uri="{FF2B5EF4-FFF2-40B4-BE49-F238E27FC236}">
                <a16:creationId xmlns:a16="http://schemas.microsoft.com/office/drawing/2014/main" id="{582BA77A-63E3-B5D7-41F6-961627DB1839}"/>
              </a:ext>
            </a:extLst>
          </p:cNvPr>
          <p:cNvSpPr/>
          <p:nvPr/>
        </p:nvSpPr>
        <p:spPr>
          <a:xfrm>
            <a:off x="488951" y="690891"/>
            <a:ext cx="11222253" cy="190168"/>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sv-SE" sz="1000">
              <a:solidFill>
                <a:schemeClr val="tx1"/>
              </a:solidFill>
              <a:latin typeface="Consolas"/>
            </a:endParaRPr>
          </a:p>
          <a:p>
            <a:r>
              <a:rPr lang="sv-SE" sz="1000" dirty="0" err="1">
                <a:solidFill>
                  <a:schemeClr val="tx1"/>
                </a:solidFill>
                <a:latin typeface="Consolas"/>
              </a:rPr>
              <a:t>Value</a:t>
            </a:r>
            <a:r>
              <a:rPr lang="sv-SE" sz="1000" dirty="0">
                <a:solidFill>
                  <a:schemeClr val="tx1"/>
                </a:solidFill>
                <a:latin typeface="Consolas"/>
              </a:rPr>
              <a:t> </a:t>
            </a:r>
            <a:r>
              <a:rPr lang="sv-SE" sz="1000" dirty="0" err="1">
                <a:solidFill>
                  <a:schemeClr val="tx1"/>
                </a:solidFill>
                <a:latin typeface="Consolas"/>
              </a:rPr>
              <a:t>Perspective</a:t>
            </a:r>
            <a:endParaRPr lang="sv-SE" sz="1000" dirty="0">
              <a:solidFill>
                <a:schemeClr val="tx1"/>
              </a:solidFill>
              <a:latin typeface="Consolas"/>
            </a:endParaRPr>
          </a:p>
          <a:p>
            <a:endParaRPr lang="sv-SE" sz="1000" dirty="0">
              <a:solidFill>
                <a:schemeClr val="tx1"/>
              </a:solidFill>
              <a:latin typeface="Consolas"/>
            </a:endParaRPr>
          </a:p>
        </p:txBody>
      </p:sp>
      <p:sp>
        <p:nvSpPr>
          <p:cNvPr id="53" name="TextBox 52">
            <a:extLst>
              <a:ext uri="{FF2B5EF4-FFF2-40B4-BE49-F238E27FC236}">
                <a16:creationId xmlns:a16="http://schemas.microsoft.com/office/drawing/2014/main" id="{63473EC7-309B-02BF-ED87-A1E60B77FDBA}"/>
              </a:ext>
            </a:extLst>
          </p:cNvPr>
          <p:cNvSpPr txBox="1"/>
          <p:nvPr/>
        </p:nvSpPr>
        <p:spPr>
          <a:xfrm>
            <a:off x="7811584" y="335177"/>
            <a:ext cx="2141264" cy="261610"/>
          </a:xfrm>
          <a:prstGeom prst="rect">
            <a:avLst/>
          </a:prstGeom>
          <a:noFill/>
        </p:spPr>
        <p:txBody>
          <a:bodyPr wrap="square" lIns="91440" tIns="45720" rIns="91440" bIns="45720" anchor="t">
            <a:spAutoFit/>
          </a:bodyPr>
          <a:lstStyle/>
          <a:p>
            <a:r>
              <a:rPr lang="en-US" sz="1100" i="1" dirty="0">
                <a:latin typeface="Consolas"/>
              </a:rPr>
              <a:t>Company / Project:</a:t>
            </a:r>
          </a:p>
        </p:txBody>
      </p:sp>
      <p:sp>
        <p:nvSpPr>
          <p:cNvPr id="35" name="TextBox 34">
            <a:extLst>
              <a:ext uri="{FF2B5EF4-FFF2-40B4-BE49-F238E27FC236}">
                <a16:creationId xmlns:a16="http://schemas.microsoft.com/office/drawing/2014/main" id="{1222C605-BFCD-F23F-66D3-BB5359F40EDD}"/>
              </a:ext>
            </a:extLst>
          </p:cNvPr>
          <p:cNvSpPr txBox="1"/>
          <p:nvPr/>
        </p:nvSpPr>
        <p:spPr>
          <a:xfrm>
            <a:off x="489163" y="238787"/>
            <a:ext cx="7172514" cy="461665"/>
          </a:xfrm>
          <a:prstGeom prst="rect">
            <a:avLst/>
          </a:prstGeom>
          <a:noFill/>
        </p:spPr>
        <p:txBody>
          <a:bodyPr wrap="square" lIns="91440" tIns="45720" rIns="91440" bIns="45720" anchor="t">
            <a:spAutoFit/>
          </a:bodyPr>
          <a:lstStyle/>
          <a:p>
            <a:r>
              <a:rPr lang="en-US" sz="2400" dirty="0">
                <a:latin typeface="Consolas"/>
              </a:rPr>
              <a:t>Benefits</a:t>
            </a:r>
            <a:endParaRPr lang="en-US" dirty="0"/>
          </a:p>
        </p:txBody>
      </p:sp>
    </p:spTree>
    <p:extLst>
      <p:ext uri="{BB962C8B-B14F-4D97-AF65-F5344CB8AC3E}">
        <p14:creationId xmlns:p14="http://schemas.microsoft.com/office/powerpoint/2010/main" val="3397120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2300D70-44C3-29E0-097B-82CAFC5F901A}"/>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7F68E59-708E-45AB-294D-48B5279FBAC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4" name="think-cell data - do not delete" hidden="1">
                        <a:extLst>
                          <a:ext uri="{FF2B5EF4-FFF2-40B4-BE49-F238E27FC236}">
                            <a16:creationId xmlns:a16="http://schemas.microsoft.com/office/drawing/2014/main" id="{25F7FE1C-6A01-9896-A257-E365902929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9F45F15B-CB1A-D7AF-8FD1-2A52DE9CFD8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a14:imgEffect>
                  </a14:imgLayer>
                </a14:imgProps>
              </a:ext>
            </a:extLst>
          </a:blip>
          <a:stretch>
            <a:fillRect/>
          </a:stretch>
        </p:blipFill>
        <p:spPr>
          <a:xfrm>
            <a:off x="11021916" y="6301211"/>
            <a:ext cx="974991" cy="380016"/>
          </a:xfrm>
          <a:prstGeom prst="rect">
            <a:avLst/>
          </a:prstGeom>
        </p:spPr>
      </p:pic>
      <p:sp>
        <p:nvSpPr>
          <p:cNvPr id="48" name="Rectangle 47">
            <a:extLst>
              <a:ext uri="{FF2B5EF4-FFF2-40B4-BE49-F238E27FC236}">
                <a16:creationId xmlns:a16="http://schemas.microsoft.com/office/drawing/2014/main" id="{21FA2022-680E-B74E-C2D2-CA2CC6E9AC58}"/>
              </a:ext>
            </a:extLst>
          </p:cNvPr>
          <p:cNvSpPr/>
          <p:nvPr/>
        </p:nvSpPr>
        <p:spPr>
          <a:xfrm>
            <a:off x="488951" y="236181"/>
            <a:ext cx="11222253" cy="651138"/>
          </a:xfrm>
          <a:prstGeom prst="rect">
            <a:avLst/>
          </a:prstGeom>
          <a:solidFill>
            <a:schemeClr val="bg1">
              <a:lumMod val="95000"/>
            </a:scheme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z="1400" dirty="0">
              <a:solidFill>
                <a:schemeClr val="tx1"/>
              </a:solidFill>
              <a:latin typeface="Consolas" panose="020B0609020204030204" pitchFamily="49" charset="0"/>
            </a:endParaRPr>
          </a:p>
        </p:txBody>
      </p:sp>
      <p:sp>
        <p:nvSpPr>
          <p:cNvPr id="43" name="Rectangle 42">
            <a:extLst>
              <a:ext uri="{FF2B5EF4-FFF2-40B4-BE49-F238E27FC236}">
                <a16:creationId xmlns:a16="http://schemas.microsoft.com/office/drawing/2014/main" id="{E38EAB47-AB5A-80CE-6157-BDD7B389932C}"/>
              </a:ext>
            </a:extLst>
          </p:cNvPr>
          <p:cNvSpPr/>
          <p:nvPr/>
        </p:nvSpPr>
        <p:spPr>
          <a:xfrm>
            <a:off x="488220" y="1221610"/>
            <a:ext cx="11222253" cy="4681994"/>
          </a:xfrm>
          <a:prstGeom prst="rect">
            <a:avLst/>
          </a:prstGeom>
          <a:solidFill>
            <a:srgbClr val="ECF4F8"/>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endParaRPr lang="sv-SE" sz="1000" dirty="0">
              <a:solidFill>
                <a:schemeClr val="tx1"/>
              </a:solidFill>
              <a:latin typeface="Consolas" panose="020B0609020204030204" pitchFamily="49" charset="0"/>
            </a:endParaRPr>
          </a:p>
        </p:txBody>
      </p:sp>
      <p:sp>
        <p:nvSpPr>
          <p:cNvPr id="38" name="Rectangle 37">
            <a:extLst>
              <a:ext uri="{FF2B5EF4-FFF2-40B4-BE49-F238E27FC236}">
                <a16:creationId xmlns:a16="http://schemas.microsoft.com/office/drawing/2014/main" id="{41E21D86-CDE2-09CD-A03B-1AF766CA383F}"/>
              </a:ext>
            </a:extLst>
          </p:cNvPr>
          <p:cNvSpPr/>
          <p:nvPr/>
        </p:nvSpPr>
        <p:spPr>
          <a:xfrm>
            <a:off x="488951" y="690891"/>
            <a:ext cx="11222253" cy="190168"/>
          </a:xfrm>
          <a:prstGeom prst="rect">
            <a:avLst/>
          </a:prstGeom>
          <a:solidFill>
            <a:srgbClr val="AAD2E0">
              <a:alpha val="50000"/>
            </a:srgbClr>
          </a:solidFill>
          <a:ln w="3175">
            <a:solidFill>
              <a:schemeClr val="tx2">
                <a:lumMod val="90000"/>
                <a:lumOff val="10000"/>
                <a:alpha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sv-SE" sz="1000">
              <a:solidFill>
                <a:schemeClr val="tx1"/>
              </a:solidFill>
              <a:latin typeface="Consolas"/>
            </a:endParaRPr>
          </a:p>
          <a:p>
            <a:endParaRPr lang="sv-SE" sz="1000">
              <a:solidFill>
                <a:schemeClr val="tx1"/>
              </a:solidFill>
              <a:latin typeface="Consolas"/>
            </a:endParaRPr>
          </a:p>
          <a:p>
            <a:r>
              <a:rPr lang="sv-SE" sz="1000" dirty="0" err="1">
                <a:solidFill>
                  <a:schemeClr val="tx1"/>
                </a:solidFill>
                <a:latin typeface="Consolas"/>
              </a:rPr>
              <a:t>External</a:t>
            </a:r>
            <a:r>
              <a:rPr lang="sv-SE" sz="1000" dirty="0">
                <a:solidFill>
                  <a:schemeClr val="tx1"/>
                </a:solidFill>
                <a:latin typeface="Consolas"/>
              </a:rPr>
              <a:t> </a:t>
            </a:r>
            <a:r>
              <a:rPr lang="sv-SE" sz="1000" dirty="0" err="1">
                <a:solidFill>
                  <a:schemeClr val="tx1"/>
                </a:solidFill>
                <a:latin typeface="Consolas"/>
              </a:rPr>
              <a:t>Perspective</a:t>
            </a:r>
            <a:endParaRPr lang="sv-SE" sz="1000" dirty="0">
              <a:solidFill>
                <a:schemeClr val="tx1"/>
              </a:solidFill>
              <a:latin typeface="Consolas"/>
            </a:endParaRPr>
          </a:p>
          <a:p>
            <a:endParaRPr lang="sv-SE" sz="1000" dirty="0">
              <a:solidFill>
                <a:schemeClr val="tx1"/>
              </a:solidFill>
              <a:latin typeface="Consolas"/>
            </a:endParaRPr>
          </a:p>
          <a:p>
            <a:endParaRPr lang="sv-SE" sz="1000" dirty="0">
              <a:solidFill>
                <a:schemeClr val="tx1"/>
              </a:solidFill>
              <a:latin typeface="Consolas"/>
            </a:endParaRPr>
          </a:p>
        </p:txBody>
      </p:sp>
      <p:sp>
        <p:nvSpPr>
          <p:cNvPr id="53" name="TextBox 52">
            <a:extLst>
              <a:ext uri="{FF2B5EF4-FFF2-40B4-BE49-F238E27FC236}">
                <a16:creationId xmlns:a16="http://schemas.microsoft.com/office/drawing/2014/main" id="{A0E2B346-CC3A-1E5C-8C35-675A190BBBCB}"/>
              </a:ext>
            </a:extLst>
          </p:cNvPr>
          <p:cNvSpPr txBox="1"/>
          <p:nvPr/>
        </p:nvSpPr>
        <p:spPr>
          <a:xfrm>
            <a:off x="7811584" y="335177"/>
            <a:ext cx="2141264" cy="261610"/>
          </a:xfrm>
          <a:prstGeom prst="rect">
            <a:avLst/>
          </a:prstGeom>
          <a:noFill/>
        </p:spPr>
        <p:txBody>
          <a:bodyPr wrap="square" lIns="91440" tIns="45720" rIns="91440" bIns="45720" anchor="t">
            <a:spAutoFit/>
          </a:bodyPr>
          <a:lstStyle/>
          <a:p>
            <a:r>
              <a:rPr lang="en-US" sz="1100" i="1" dirty="0">
                <a:latin typeface="Consolas"/>
              </a:rPr>
              <a:t>Company / Project:</a:t>
            </a:r>
          </a:p>
        </p:txBody>
      </p:sp>
      <p:sp>
        <p:nvSpPr>
          <p:cNvPr id="35" name="TextBox 34">
            <a:extLst>
              <a:ext uri="{FF2B5EF4-FFF2-40B4-BE49-F238E27FC236}">
                <a16:creationId xmlns:a16="http://schemas.microsoft.com/office/drawing/2014/main" id="{580BFFBB-B4DB-7945-9175-F6D02B483269}"/>
              </a:ext>
            </a:extLst>
          </p:cNvPr>
          <p:cNvSpPr txBox="1"/>
          <p:nvPr/>
        </p:nvSpPr>
        <p:spPr>
          <a:xfrm>
            <a:off x="489163" y="238787"/>
            <a:ext cx="7172514" cy="461665"/>
          </a:xfrm>
          <a:prstGeom prst="rect">
            <a:avLst/>
          </a:prstGeom>
          <a:noFill/>
        </p:spPr>
        <p:txBody>
          <a:bodyPr wrap="square" lIns="91440" tIns="45720" rIns="91440" bIns="45720" anchor="t">
            <a:spAutoFit/>
          </a:bodyPr>
          <a:lstStyle/>
          <a:p>
            <a:r>
              <a:rPr lang="en-US" sz="2400" dirty="0">
                <a:latin typeface="Consolas"/>
              </a:rPr>
              <a:t>Competition</a:t>
            </a:r>
            <a:endParaRPr lang="en-US" dirty="0"/>
          </a:p>
        </p:txBody>
      </p:sp>
    </p:spTree>
    <p:extLst>
      <p:ext uri="{BB962C8B-B14F-4D97-AF65-F5344CB8AC3E}">
        <p14:creationId xmlns:p14="http://schemas.microsoft.com/office/powerpoint/2010/main" val="31909540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4388C61EA36E0548B5ABB0E487FEBCC6" ma:contentTypeVersion="8" ma:contentTypeDescription="Skapa ett nytt dokument." ma:contentTypeScope="" ma:versionID="ec322e3fc3fdedf4d42e543d7b9ed811">
  <xsd:schema xmlns:xsd="http://www.w3.org/2001/XMLSchema" xmlns:xs="http://www.w3.org/2001/XMLSchema" xmlns:p="http://schemas.microsoft.com/office/2006/metadata/properties" xmlns:ns2="bc6c9fb8-9e51-461e-aa91-7431b600509a" targetNamespace="http://schemas.microsoft.com/office/2006/metadata/properties" ma:root="true" ma:fieldsID="1ed87db2bb986f6d0ba60a6ee2cf4d21" ns2:_="">
    <xsd:import namespace="bc6c9fb8-9e51-461e-aa91-7431b600509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6c9fb8-9e51-461e-aa91-7431b60050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3A4884-BD16-4825-ACE6-176292190C9A}">
  <ds:schemaRefs>
    <ds:schemaRef ds:uri="http://schemas.microsoft.com/sharepoint/v3/contenttype/forms"/>
  </ds:schemaRefs>
</ds:datastoreItem>
</file>

<file path=customXml/itemProps2.xml><?xml version="1.0" encoding="utf-8"?>
<ds:datastoreItem xmlns:ds="http://schemas.openxmlformats.org/officeDocument/2006/customXml" ds:itemID="{9DDBBFE8-B190-47A8-96F7-E17085CAE0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6c9fb8-9e51-461e-aa91-7431b60050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0189AE-995B-439A-A0F1-0CE05705CF0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TotalTime>
  <Words>682</Words>
  <Application>Microsoft Macintosh PowerPoint</Application>
  <PresentationFormat>Bredbild</PresentationFormat>
  <Paragraphs>91</Paragraphs>
  <Slides>10</Slides>
  <Notes>0</Notes>
  <HiddenSlides>0</HiddenSlides>
  <MMClips>0</MMClips>
  <ScaleCrop>false</ScaleCrop>
  <HeadingPairs>
    <vt:vector size="8" baseType="variant">
      <vt:variant>
        <vt:lpstr>Använt teckensnitt</vt:lpstr>
      </vt:variant>
      <vt:variant>
        <vt:i4>4</vt:i4>
      </vt:variant>
      <vt:variant>
        <vt:lpstr>Tema</vt:lpstr>
      </vt:variant>
      <vt:variant>
        <vt:i4>1</vt:i4>
      </vt:variant>
      <vt:variant>
        <vt:lpstr>Serverprogram för OLE-inbäddning</vt:lpstr>
      </vt:variant>
      <vt:variant>
        <vt:i4>1</vt:i4>
      </vt:variant>
      <vt:variant>
        <vt:lpstr>Bildrubriker</vt:lpstr>
      </vt:variant>
      <vt:variant>
        <vt:i4>10</vt:i4>
      </vt:variant>
    </vt:vector>
  </HeadingPairs>
  <TitlesOfParts>
    <vt:vector size="16" baseType="lpstr">
      <vt:lpstr>Aptos</vt:lpstr>
      <vt:lpstr>Aptos Display</vt:lpstr>
      <vt:lpstr>Arial</vt:lpstr>
      <vt:lpstr>Consolas</vt:lpstr>
      <vt:lpstr>Office Theme</vt:lpstr>
      <vt:lpstr>think-cell Slide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Sandberg Development 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Wendla Hamberg</dc:creator>
  <cp:lastModifiedBy>Anna Westesson</cp:lastModifiedBy>
  <cp:revision>166</cp:revision>
  <dcterms:created xsi:type="dcterms:W3CDTF">2025-02-21T09:17:06Z</dcterms:created>
  <dcterms:modified xsi:type="dcterms:W3CDTF">2025-04-03T06:31:08Z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0x0101004388C61EA36E0548B5ABB0E487FEBCC6</vt:lpwstr>
  </property>
</Properties>
</file>